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8" r:id="rId9"/>
    <p:sldId id="270" r:id="rId10"/>
    <p:sldId id="269" r:id="rId11"/>
    <p:sldId id="271" r:id="rId12"/>
    <p:sldId id="272" r:id="rId13"/>
    <p:sldId id="301" r:id="rId14"/>
    <p:sldId id="265" r:id="rId15"/>
    <p:sldId id="345" r:id="rId16"/>
    <p:sldId id="266" r:id="rId17"/>
    <p:sldId id="344" r:id="rId18"/>
    <p:sldId id="267" r:id="rId19"/>
    <p:sldId id="346" r:id="rId20"/>
    <p:sldId id="273" r:id="rId21"/>
    <p:sldId id="274" r:id="rId22"/>
    <p:sldId id="302" r:id="rId23"/>
    <p:sldId id="303" r:id="rId24"/>
    <p:sldId id="304" r:id="rId25"/>
    <p:sldId id="291" r:id="rId26"/>
    <p:sldId id="305" r:id="rId27"/>
    <p:sldId id="306" r:id="rId28"/>
    <p:sldId id="307" r:id="rId29"/>
    <p:sldId id="308" r:id="rId30"/>
    <p:sldId id="340" r:id="rId31"/>
    <p:sldId id="309" r:id="rId32"/>
    <p:sldId id="311" r:id="rId33"/>
    <p:sldId id="341" r:id="rId34"/>
    <p:sldId id="312" r:id="rId35"/>
    <p:sldId id="342" r:id="rId36"/>
    <p:sldId id="310" r:id="rId37"/>
    <p:sldId id="313" r:id="rId38"/>
    <p:sldId id="314" r:id="rId39"/>
    <p:sldId id="320" r:id="rId40"/>
    <p:sldId id="321" r:id="rId41"/>
    <p:sldId id="275" r:id="rId42"/>
    <p:sldId id="323" r:id="rId43"/>
    <p:sldId id="324" r:id="rId44"/>
    <p:sldId id="322" r:id="rId45"/>
    <p:sldId id="326" r:id="rId46"/>
    <p:sldId id="325" r:id="rId47"/>
    <p:sldId id="328" r:id="rId48"/>
    <p:sldId id="329" r:id="rId49"/>
    <p:sldId id="330" r:id="rId50"/>
    <p:sldId id="327" r:id="rId51"/>
    <p:sldId id="332" r:id="rId52"/>
    <p:sldId id="333" r:id="rId53"/>
    <p:sldId id="334" r:id="rId54"/>
    <p:sldId id="276" r:id="rId55"/>
    <p:sldId id="335" r:id="rId56"/>
    <p:sldId id="319" r:id="rId57"/>
    <p:sldId id="336" r:id="rId58"/>
    <p:sldId id="343" r:id="rId59"/>
    <p:sldId id="337" r:id="rId60"/>
    <p:sldId id="338" r:id="rId61"/>
    <p:sldId id="277" r:id="rId62"/>
    <p:sldId id="278" r:id="rId63"/>
    <p:sldId id="292" r:id="rId64"/>
    <p:sldId id="293" r:id="rId65"/>
    <p:sldId id="294" r:id="rId66"/>
    <p:sldId id="279" r:id="rId67"/>
    <p:sldId id="296" r:id="rId68"/>
    <p:sldId id="295" r:id="rId69"/>
    <p:sldId id="297" r:id="rId70"/>
    <p:sldId id="298" r:id="rId71"/>
    <p:sldId id="299" r:id="rId72"/>
    <p:sldId id="300" r:id="rId73"/>
    <p:sldId id="339" r:id="rId74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786" y="7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57BE-989F-4C89-94FB-28103353F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990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B6924C48-DAD0-47A6-B8D8-2F8D83EA9EBC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57BE-989F-4C89-94FB-28103353F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329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B6924C48-DAD0-47A6-B8D8-2F8D83EA9EBC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57BE-989F-4C89-94FB-28103353F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84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B6924C48-DAD0-47A6-B8D8-2F8D83EA9EBC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57BE-989F-4C89-94FB-28103353F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42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B6924C48-DAD0-47A6-B8D8-2F8D83EA9EBC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57BE-989F-4C89-94FB-28103353F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25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B6924C48-DAD0-47A6-B8D8-2F8D83EA9EBC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57BE-989F-4C89-94FB-28103353F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76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B6924C48-DAD0-47A6-B8D8-2F8D83EA9EBC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57BE-989F-4C89-94FB-28103353F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326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B6924C48-DAD0-47A6-B8D8-2F8D83EA9EBC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57BE-989F-4C89-94FB-28103353F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219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B6924C48-DAD0-47A6-B8D8-2F8D83EA9EBC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57BE-989F-4C89-94FB-28103353F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540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B6924C48-DAD0-47A6-B8D8-2F8D83EA9EBC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57BE-989F-4C89-94FB-28103353F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143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B6924C48-DAD0-47A6-B8D8-2F8D83EA9EBC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57BE-989F-4C89-94FB-28103353F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49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5179897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857BE-989F-4C89-94FB-28103353F97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092" y="14006"/>
            <a:ext cx="380998" cy="3136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834" y="2722"/>
            <a:ext cx="397369" cy="3295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998" y="16376"/>
            <a:ext cx="381002" cy="315914"/>
          </a:xfrm>
          <a:prstGeom prst="rect">
            <a:avLst/>
          </a:prstGeom>
        </p:spPr>
      </p:pic>
      <p:sp>
        <p:nvSpPr>
          <p:cNvPr id="12" name="Isosceles Triangle 11"/>
          <p:cNvSpPr/>
          <p:nvPr userDrawn="1"/>
        </p:nvSpPr>
        <p:spPr>
          <a:xfrm>
            <a:off x="-18116" y="5080000"/>
            <a:ext cx="4353339" cy="635000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 userDrawn="1"/>
        </p:nvSpPr>
        <p:spPr>
          <a:xfrm rot="5400000">
            <a:off x="-470604" y="4482396"/>
            <a:ext cx="1685092" cy="780116"/>
          </a:xfrm>
          <a:prstGeom prst="triangle">
            <a:avLst>
              <a:gd name="adj" fmla="val 99999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9" y="16376"/>
            <a:ext cx="341559" cy="255659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343630" y="-13807"/>
            <a:ext cx="79831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100" b="0" dirty="0">
                <a:solidFill>
                  <a:schemeClr val="accent1">
                    <a:lumMod val="50000"/>
                  </a:schemeClr>
                </a:solidFill>
              </a:rPr>
              <a:t>Workshop “Pengembangan Modul Percobaan Virtual Berbasis</a:t>
            </a:r>
            <a:r>
              <a:rPr lang="id-ID" sz="1100" b="0" baseline="0" dirty="0">
                <a:solidFill>
                  <a:schemeClr val="accent1">
                    <a:lumMod val="50000"/>
                  </a:schemeClr>
                </a:solidFill>
              </a:rPr>
              <a:t> Simulink 3D Matlab Untuk Mendukung Praktikum Dirumah Saja</a:t>
            </a:r>
            <a:r>
              <a:rPr lang="id-ID" sz="1100" b="0" dirty="0">
                <a:solidFill>
                  <a:schemeClr val="accent1">
                    <a:lumMod val="50000"/>
                  </a:schemeClr>
                </a:solidFill>
              </a:rPr>
              <a:t> ”</a:t>
            </a:r>
            <a:endParaRPr lang="en-US" sz="1100" b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914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thworks.com/help/sl3d/3d-world-editor-library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44989"/>
            <a:ext cx="7772400" cy="1225021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Simulink 3D Animation</a:t>
            </a:r>
          </a:p>
        </p:txBody>
      </p:sp>
    </p:spTree>
    <p:extLst>
      <p:ext uri="{BB962C8B-B14F-4D97-AF65-F5344CB8AC3E}">
        <p14:creationId xmlns:p14="http://schemas.microsoft.com/office/powerpoint/2010/main" val="2246777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CAD7B-6B09-4BDD-9DED-4A97AB837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Informasi navigasi dan Background</a:t>
            </a:r>
            <a:endParaRPr lang="en-ID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82AC05-8881-4079-BF07-00632716F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2274FB-57E9-44B3-AAD2-DB9616E8C0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33"/>
          <a:stretch/>
        </p:blipFill>
        <p:spPr>
          <a:xfrm>
            <a:off x="800100" y="1479526"/>
            <a:ext cx="7543800" cy="400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84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4077-90ED-4601-A705-EC741467E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Cahaya</a:t>
            </a:r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A621F-B299-4FDD-B01C-5727A3F88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14" b="24451"/>
          <a:stretch/>
        </p:blipFill>
        <p:spPr>
          <a:xfrm>
            <a:off x="457200" y="1612740"/>
            <a:ext cx="3885146" cy="25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18CA45-009B-437F-8254-C28F8B3D2A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87" t="-24" b="23944"/>
          <a:stretch/>
        </p:blipFill>
        <p:spPr>
          <a:xfrm>
            <a:off x="4850705" y="1597500"/>
            <a:ext cx="3836095" cy="252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1952DF-22A7-4A6B-9544-D0A74425FF50}"/>
              </a:ext>
            </a:extLst>
          </p:cNvPr>
          <p:cNvSpPr txBox="1"/>
          <p:nvPr/>
        </p:nvSpPr>
        <p:spPr>
          <a:xfrm>
            <a:off x="2056570" y="4379448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Light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64E70C-BFFC-4CC6-A527-704765D0EFF2}"/>
              </a:ext>
            </a:extLst>
          </p:cNvPr>
          <p:cNvSpPr txBox="1"/>
          <p:nvPr/>
        </p:nvSpPr>
        <p:spPr>
          <a:xfrm>
            <a:off x="6432762" y="438477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Dark</a:t>
            </a:r>
          </a:p>
        </p:txBody>
      </p:sp>
    </p:spTree>
    <p:extLst>
      <p:ext uri="{BB962C8B-B14F-4D97-AF65-F5344CB8AC3E}">
        <p14:creationId xmlns:p14="http://schemas.microsoft.com/office/powerpoint/2010/main" val="1898640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EADF4-3B58-4BB7-9E5B-1EF265B2F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Sensor: LIDAR</a:t>
            </a:r>
            <a:endParaRPr lang="en-ID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C46145-56B6-4642-9ABA-DFB017A84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563" y="1333500"/>
            <a:ext cx="6708874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12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C1323-025A-4372-BEE3-E13E52BAF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Node pada Virtual World</a:t>
            </a:r>
            <a:endParaRPr lang="en-ID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0FDA17-A0FE-4F8C-A64F-DA117ECD9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/>
              <a:t>Node adalah suatu simpul yang digunakan untuk menggambar banyak aspek virtual world.</a:t>
            </a:r>
          </a:p>
          <a:p>
            <a:pPr marL="0" indent="0">
              <a:buNone/>
            </a:pPr>
            <a:r>
              <a:rPr lang="en-US" sz="1800"/>
              <a:t>Node sendiri memiliki banyak properti Node seperti:</a:t>
            </a:r>
          </a:p>
          <a:p>
            <a:r>
              <a:rPr lang="en-US" sz="1800"/>
              <a:t>center		-&gt; Koordinat pusat dari Node</a:t>
            </a:r>
          </a:p>
          <a:p>
            <a:r>
              <a:rPr lang="en-US" sz="1800"/>
              <a:t>rotation		-&gt; Gerak rotasi center Node</a:t>
            </a:r>
          </a:p>
          <a:p>
            <a:r>
              <a:rPr lang="en-US" sz="1800"/>
              <a:t>scale			-&gt; Skala ukuran Node</a:t>
            </a:r>
          </a:p>
          <a:p>
            <a:r>
              <a:rPr lang="en-US" sz="1800"/>
              <a:t>scaleOrientation	-&gt; Orientasi skala</a:t>
            </a:r>
          </a:p>
          <a:p>
            <a:r>
              <a:rPr lang="en-US" sz="1800"/>
              <a:t>translation		-&gt; Koordinat XYZ dari center Node</a:t>
            </a:r>
            <a:br>
              <a:rPr lang="en-US" sz="1800"/>
            </a:br>
            <a:endParaRPr lang="en-US" sz="1800"/>
          </a:p>
          <a:p>
            <a:endParaRPr lang="en-ID" sz="18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97299B-CDD0-4D28-835E-55E431793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795" b="66270"/>
          <a:stretch/>
        </p:blipFill>
        <p:spPr>
          <a:xfrm>
            <a:off x="6248400" y="1943100"/>
            <a:ext cx="2133600" cy="167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44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F311B-1971-4DAB-B9E2-6CF39E993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Jenis Node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0BB97-59DA-4B00-B367-2BA2D3BEF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305800" cy="1142999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400"/>
              <a:t>Node yang ditambahkan ke lokasi berbeda dalam hierarki, bergantung pada node yang dipilih untuk mulai menambahkan node.</a:t>
            </a:r>
          </a:p>
          <a:p>
            <a:pPr marL="0" indent="0">
              <a:buNone/>
            </a:pPr>
            <a:endParaRPr lang="en-ID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6CF70E6-70DB-459F-A6BD-CFC4E1B788C8}"/>
              </a:ext>
            </a:extLst>
          </p:cNvPr>
          <p:cNvGraphicFramePr>
            <a:graphicFrameLocks/>
          </p:cNvGraphicFramePr>
          <p:nvPr/>
        </p:nvGraphicFramePr>
        <p:xfrm>
          <a:off x="472807" y="2632766"/>
          <a:ext cx="8305800" cy="22961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52900">
                  <a:extLst>
                    <a:ext uri="{9D8B030D-6E8A-4147-A177-3AD203B41FA5}">
                      <a16:colId xmlns:a16="http://schemas.microsoft.com/office/drawing/2014/main" val="929420550"/>
                    </a:ext>
                  </a:extLst>
                </a:gridCol>
                <a:gridCol w="4152900">
                  <a:extLst>
                    <a:ext uri="{9D8B030D-6E8A-4147-A177-3AD203B41FA5}">
                      <a16:colId xmlns:a16="http://schemas.microsoft.com/office/drawing/2014/main" val="34201994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Node yang </a:t>
                      </a:r>
                      <a:r>
                        <a:rPr lang="en-US" dirty="0" err="1"/>
                        <a:t>Dipilih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Lokasi</a:t>
                      </a:r>
                      <a:r>
                        <a:rPr lang="en-US" dirty="0"/>
                        <a:t> Node yang </a:t>
                      </a:r>
                      <a:r>
                        <a:rPr lang="en-US" dirty="0" err="1"/>
                        <a:t>Ditambahkan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8226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ROOT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Di </a:t>
                      </a:r>
                      <a:r>
                        <a:rPr lang="en-US" dirty="0" err="1"/>
                        <a:t>bawah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hierarki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6938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sv-SE" dirty="0"/>
                        <a:t>Node yang berada di tingkat lebih rendah dari node ROOT (misalnya, node Transform).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dirty="0"/>
                        <a:t>Di atas node yang dipilih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078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Children Node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Di </a:t>
                      </a:r>
                      <a:r>
                        <a:rPr lang="en-US" dirty="0" err="1"/>
                        <a:t>bawah</a:t>
                      </a:r>
                      <a:r>
                        <a:rPr lang="en-US" dirty="0"/>
                        <a:t> children node (</a:t>
                      </a:r>
                      <a:r>
                        <a:rPr lang="en-US" dirty="0" err="1"/>
                        <a:t>sebagai</a:t>
                      </a:r>
                      <a:r>
                        <a:rPr lang="en-US" dirty="0"/>
                        <a:t> children node </a:t>
                      </a:r>
                      <a:r>
                        <a:rPr lang="en-US" dirty="0" err="1"/>
                        <a:t>dari</a:t>
                      </a:r>
                      <a:r>
                        <a:rPr lang="en-US" dirty="0"/>
                        <a:t> node yang </a:t>
                      </a:r>
                      <a:r>
                        <a:rPr lang="en-US" dirty="0" err="1"/>
                        <a:t>dipilih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3529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373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E4CB8-B726-45DF-9CCE-19EFB5762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Jenis Node</a:t>
            </a:r>
            <a:endParaRPr lang="en-ID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334BBC-DC06-4D5D-BD2C-C64948130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9787" y="1514475"/>
            <a:ext cx="492442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47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0EC54-0C4D-498F-883E-7BFEE4508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Cara Menambahkan Node</a:t>
            </a:r>
            <a:endParaRPr lang="en-ID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7EEE4F7-C2E2-41AF-97C7-9C1E5DFF020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7700" y="1257300"/>
          <a:ext cx="7848600" cy="38455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70503">
                  <a:extLst>
                    <a:ext uri="{9D8B030D-6E8A-4147-A177-3AD203B41FA5}">
                      <a16:colId xmlns:a16="http://schemas.microsoft.com/office/drawing/2014/main" val="628044560"/>
                    </a:ext>
                  </a:extLst>
                </a:gridCol>
                <a:gridCol w="3246983">
                  <a:extLst>
                    <a:ext uri="{9D8B030D-6E8A-4147-A177-3AD203B41FA5}">
                      <a16:colId xmlns:a16="http://schemas.microsoft.com/office/drawing/2014/main" val="929420550"/>
                    </a:ext>
                  </a:extLst>
                </a:gridCol>
                <a:gridCol w="4131114">
                  <a:extLst>
                    <a:ext uri="{9D8B030D-6E8A-4147-A177-3AD203B41FA5}">
                      <a16:colId xmlns:a16="http://schemas.microsoft.com/office/drawing/2014/main" val="34201994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Pendekatan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Prosedur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226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Gunakan</a:t>
                      </a:r>
                      <a:r>
                        <a:rPr lang="en-US" dirty="0"/>
                        <a:t> menu </a:t>
                      </a:r>
                      <a:r>
                        <a:rPr lang="en-US" b="1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Di panel </a:t>
                      </a:r>
                      <a:r>
                        <a:rPr lang="en-US" b="1" dirty="0"/>
                        <a:t>tree structure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pilih</a:t>
                      </a:r>
                      <a:r>
                        <a:rPr lang="en-US" dirty="0"/>
                        <a:t> node </a:t>
                      </a:r>
                      <a:r>
                        <a:rPr lang="en-US" dirty="0" err="1"/>
                        <a:t>induk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untuk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objek</a:t>
                      </a:r>
                      <a:r>
                        <a:rPr lang="en-US" dirty="0"/>
                        <a:t> yang </a:t>
                      </a:r>
                      <a:r>
                        <a:rPr lang="en-US" dirty="0" err="1"/>
                        <a:t>ingin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ditambahkan</a:t>
                      </a:r>
                      <a:r>
                        <a:rPr lang="en-US" dirty="0"/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Pilih</a:t>
                      </a:r>
                      <a:r>
                        <a:rPr lang="en-US" dirty="0"/>
                        <a:t> </a:t>
                      </a:r>
                      <a:r>
                        <a:rPr lang="en-US" b="1" dirty="0"/>
                        <a:t>Nodes </a:t>
                      </a:r>
                      <a:r>
                        <a:rPr lang="en-US" dirty="0"/>
                        <a:t>&gt; </a:t>
                      </a:r>
                      <a:r>
                        <a:rPr lang="en-US" b="1" dirty="0"/>
                        <a:t>Add</a:t>
                      </a:r>
                      <a:r>
                        <a:rPr lang="en-US" dirty="0"/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Untuk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menambahkan</a:t>
                      </a:r>
                      <a:r>
                        <a:rPr lang="en-US" dirty="0"/>
                        <a:t> node yang </a:t>
                      </a:r>
                      <a:r>
                        <a:rPr lang="en-US" dirty="0" err="1"/>
                        <a:t>diinginkan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pilih</a:t>
                      </a:r>
                      <a:r>
                        <a:rPr lang="en-US" dirty="0"/>
                        <a:t> submenu yang </a:t>
                      </a:r>
                      <a:r>
                        <a:rPr lang="en-US" dirty="0" err="1"/>
                        <a:t>sesuai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938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/>
                        <a:t>Gunakan menu konteks untuk 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Di panel </a:t>
                      </a:r>
                      <a:r>
                        <a:rPr lang="en-US" b="1" dirty="0"/>
                        <a:t>tree structure</a:t>
                      </a:r>
                      <a:r>
                        <a:rPr lang="en-US" b="0" dirty="0"/>
                        <a:t>,</a:t>
                      </a:r>
                      <a:r>
                        <a:rPr lang="en-US" b="1" dirty="0"/>
                        <a:t> </a:t>
                      </a:r>
                      <a:r>
                        <a:rPr lang="en-US" dirty="0" err="1"/>
                        <a:t>klik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kanan</a:t>
                      </a:r>
                      <a:r>
                        <a:rPr lang="en-US" dirty="0"/>
                        <a:t> node </a:t>
                      </a:r>
                      <a:r>
                        <a:rPr lang="en-US" dirty="0" err="1"/>
                        <a:t>induk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untuk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objek</a:t>
                      </a:r>
                      <a:r>
                        <a:rPr lang="en-US" dirty="0"/>
                        <a:t> yang </a:t>
                      </a:r>
                      <a:r>
                        <a:rPr lang="en-US" dirty="0" err="1"/>
                        <a:t>ingin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ditambahkan</a:t>
                      </a:r>
                      <a:r>
                        <a:rPr lang="en-US" dirty="0"/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Untuk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menambahkan</a:t>
                      </a:r>
                      <a:r>
                        <a:rPr lang="en-US" dirty="0"/>
                        <a:t> node yang </a:t>
                      </a:r>
                      <a:r>
                        <a:rPr lang="en-US" dirty="0" err="1"/>
                        <a:t>diinginkan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pilih</a:t>
                      </a:r>
                      <a:r>
                        <a:rPr lang="en-US" dirty="0"/>
                        <a:t> menu </a:t>
                      </a:r>
                      <a:r>
                        <a:rPr lang="en-US" b="1" dirty="0"/>
                        <a:t>Add Node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kemudian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pilih</a:t>
                      </a:r>
                      <a:r>
                        <a:rPr lang="en-US" dirty="0"/>
                        <a:t> submenu yang </a:t>
                      </a:r>
                      <a:r>
                        <a:rPr lang="en-US" dirty="0" err="1"/>
                        <a:t>sesuai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786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7152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3748BC3-B8D9-4CF2-A2D7-116247D1C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</p:spPr>
        <p:txBody>
          <a:bodyPr/>
          <a:lstStyle/>
          <a:p>
            <a:r>
              <a:rPr lang="en-US"/>
              <a:t>Cara Menambahkan Node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5D5F72-1B72-4A60-A4BB-DCA37DB494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60"/>
          <a:stretch/>
        </p:blipFill>
        <p:spPr>
          <a:xfrm>
            <a:off x="457200" y="2083463"/>
            <a:ext cx="3810000" cy="2271712"/>
          </a:xfrm>
          <a:prstGeom prst="rect">
            <a:avLst/>
          </a:prstGeom>
          <a:noFill/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D99F28-95E8-4EDD-B930-394DCCD50E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5660"/>
          <a:stretch/>
        </p:blipFill>
        <p:spPr>
          <a:xfrm>
            <a:off x="4648200" y="2084148"/>
            <a:ext cx="3810000" cy="22706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E93877-8961-4EFD-B460-998A4A1A7D39}"/>
              </a:ext>
            </a:extLst>
          </p:cNvPr>
          <p:cNvSpPr txBox="1"/>
          <p:nvPr/>
        </p:nvSpPr>
        <p:spPr>
          <a:xfrm>
            <a:off x="2362200" y="4610100"/>
            <a:ext cx="7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43427C-5182-4254-A377-9578377F0D0C}"/>
              </a:ext>
            </a:extLst>
          </p:cNvPr>
          <p:cNvSpPr txBox="1"/>
          <p:nvPr/>
        </p:nvSpPr>
        <p:spPr>
          <a:xfrm>
            <a:off x="6629400" y="46101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39927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A8D85-7EB3-4076-B158-79306A2CA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Cara Menambahkan Node</a:t>
            </a:r>
            <a:endParaRPr lang="en-ID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A6D544-4D21-4F0F-BE3A-A4A9C41759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8399813"/>
              </p:ext>
            </p:extLst>
          </p:nvPr>
        </p:nvGraphicFramePr>
        <p:xfrm>
          <a:off x="685800" y="1033780"/>
          <a:ext cx="800100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3761738611"/>
                    </a:ext>
                  </a:extLst>
                </a:gridCol>
                <a:gridCol w="3024357">
                  <a:extLst>
                    <a:ext uri="{9D8B030D-6E8A-4147-A177-3AD203B41FA5}">
                      <a16:colId xmlns:a16="http://schemas.microsoft.com/office/drawing/2014/main" val="929420550"/>
                    </a:ext>
                  </a:extLst>
                </a:gridCol>
                <a:gridCol w="4443243">
                  <a:extLst>
                    <a:ext uri="{9D8B030D-6E8A-4147-A177-3AD203B41FA5}">
                      <a16:colId xmlns:a16="http://schemas.microsoft.com/office/drawing/2014/main" val="3420199453"/>
                    </a:ext>
                  </a:extLst>
                </a:gridCol>
              </a:tblGrid>
              <a:tr h="35709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Pendekatan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Prosedur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226997"/>
                  </a:ext>
                </a:extLst>
              </a:tr>
              <a:tr h="167298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Sisipkan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objek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dari</a:t>
                      </a:r>
                      <a:r>
                        <a:rPr lang="en-US" dirty="0"/>
                        <a:t>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 err="1"/>
                        <a:t>Untuk</a:t>
                      </a:r>
                      <a:r>
                        <a:rPr lang="en-US" dirty="0"/>
                        <a:t> Material, </a:t>
                      </a:r>
                      <a:r>
                        <a:rPr lang="en-US" dirty="0" err="1"/>
                        <a:t>Tekstur</a:t>
                      </a:r>
                      <a:r>
                        <a:rPr lang="en-US" dirty="0"/>
                        <a:t>, dan children node, </a:t>
                      </a:r>
                      <a:r>
                        <a:rPr lang="en-US" dirty="0" err="1"/>
                        <a:t>pilih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opsi</a:t>
                      </a:r>
                      <a:r>
                        <a:rPr lang="en-US" dirty="0"/>
                        <a:t> menu </a:t>
                      </a:r>
                      <a:r>
                        <a:rPr lang="en-US" b="1" dirty="0"/>
                        <a:t>Insert From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dari</a:t>
                      </a:r>
                      <a:r>
                        <a:rPr lang="en-US" dirty="0"/>
                        <a:t> menu Node </a:t>
                      </a:r>
                      <a:r>
                        <a:rPr lang="en-US" dirty="0" err="1"/>
                        <a:t>atau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dari</a:t>
                      </a:r>
                      <a:r>
                        <a:rPr lang="en-US" dirty="0"/>
                        <a:t> menu </a:t>
                      </a:r>
                      <a:r>
                        <a:rPr lang="en-US" dirty="0" err="1"/>
                        <a:t>konteks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untuk</a:t>
                      </a:r>
                      <a:r>
                        <a:rPr lang="en-US" dirty="0"/>
                        <a:t> node).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 err="1"/>
                        <a:t>Untuk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informasi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tentang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objek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perpustakaan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lihat</a:t>
                      </a:r>
                      <a:r>
                        <a:rPr lang="en-US" dirty="0"/>
                        <a:t> </a:t>
                      </a:r>
                      <a:r>
                        <a:rPr lang="en-US" sz="1800" b="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3D World Editor Library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3529683"/>
                  </a:ext>
                </a:extLst>
              </a:tr>
              <a:tr h="1937135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Tambahkan</a:t>
                      </a:r>
                      <a:r>
                        <a:rPr lang="es-ES" dirty="0"/>
                        <a:t> file 3D virtual </a:t>
                      </a:r>
                      <a:r>
                        <a:rPr lang="es-ES" dirty="0" err="1"/>
                        <a:t>world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Untuk</a:t>
                      </a:r>
                      <a:r>
                        <a:rPr lang="en-US" dirty="0"/>
                        <a:t> ROOT </a:t>
                      </a:r>
                      <a:r>
                        <a:rPr lang="en-US" dirty="0" err="1"/>
                        <a:t>atau</a:t>
                      </a:r>
                      <a:r>
                        <a:rPr lang="en-US" dirty="0"/>
                        <a:t> children node, </a:t>
                      </a:r>
                      <a:r>
                        <a:rPr lang="en-US" dirty="0" err="1"/>
                        <a:t>dari</a:t>
                      </a:r>
                      <a:r>
                        <a:rPr lang="en-US" dirty="0"/>
                        <a:t> menu Node </a:t>
                      </a:r>
                      <a:r>
                        <a:rPr lang="en-US" dirty="0" err="1"/>
                        <a:t>atau</a:t>
                      </a:r>
                      <a:r>
                        <a:rPr lang="en-US" dirty="0"/>
                        <a:t> menu </a:t>
                      </a:r>
                      <a:r>
                        <a:rPr lang="en-US" dirty="0" err="1"/>
                        <a:t>konteks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untuk</a:t>
                      </a:r>
                      <a:r>
                        <a:rPr lang="en-US" dirty="0"/>
                        <a:t> node </a:t>
                      </a:r>
                      <a:r>
                        <a:rPr lang="en-US" dirty="0" err="1"/>
                        <a:t>tersebut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pilih</a:t>
                      </a:r>
                      <a:r>
                        <a:rPr lang="en-US" dirty="0"/>
                        <a:t> item menu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Inline Virtual Reality 3D File</a:t>
                      </a:r>
                      <a:r>
                        <a:rPr lang="en-US" dirty="0"/>
                        <a:t>.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 err="1"/>
                        <a:t>Opsi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ini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dapat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menambahkan</a:t>
                      </a:r>
                      <a:r>
                        <a:rPr lang="en-US" dirty="0"/>
                        <a:t> file VRML (.</a:t>
                      </a:r>
                      <a:r>
                        <a:rPr lang="en-US" dirty="0" err="1"/>
                        <a:t>wrl</a:t>
                      </a:r>
                      <a:r>
                        <a:rPr lang="en-US" dirty="0"/>
                        <a:t>), </a:t>
                      </a:r>
                      <a:r>
                        <a:rPr lang="en-US" dirty="0" err="1"/>
                        <a:t>tetapi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tidak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untuk</a:t>
                      </a:r>
                      <a:r>
                        <a:rPr lang="en-US" dirty="0"/>
                        <a:t> file X3D (.x3d </a:t>
                      </a:r>
                      <a:r>
                        <a:rPr lang="en-US" dirty="0" err="1"/>
                        <a:t>atau</a:t>
                      </a:r>
                      <a:r>
                        <a:rPr lang="en-US" dirty="0"/>
                        <a:t> .x3dv).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65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0965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E3E03A9-6A5C-4F5A-86B0-140599807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</p:spPr>
        <p:txBody>
          <a:bodyPr/>
          <a:lstStyle/>
          <a:p>
            <a:r>
              <a:rPr lang="en-US"/>
              <a:t>Cara Menambahkan Node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3A1EA3-CA10-4773-8FF5-A93ECA6B83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5660"/>
          <a:stretch/>
        </p:blipFill>
        <p:spPr>
          <a:xfrm>
            <a:off x="457200" y="2083463"/>
            <a:ext cx="3810000" cy="2271712"/>
          </a:xfrm>
          <a:prstGeom prst="rect">
            <a:avLst/>
          </a:prstGeom>
          <a:noFill/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457C6D-47A1-4F9E-BED7-5C80032307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5660"/>
          <a:stretch/>
        </p:blipFill>
        <p:spPr>
          <a:xfrm>
            <a:off x="4648200" y="2084148"/>
            <a:ext cx="3810000" cy="22706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8E359A-4F2D-416E-975F-EFD8B1BEDC7F}"/>
              </a:ext>
            </a:extLst>
          </p:cNvPr>
          <p:cNvSpPr txBox="1"/>
          <p:nvPr/>
        </p:nvSpPr>
        <p:spPr>
          <a:xfrm>
            <a:off x="2362200" y="46863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</a:t>
            </a:r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6A471-8A13-4AFE-8DB7-54873BD421C8}"/>
              </a:ext>
            </a:extLst>
          </p:cNvPr>
          <p:cNvSpPr txBox="1"/>
          <p:nvPr/>
        </p:nvSpPr>
        <p:spPr>
          <a:xfrm>
            <a:off x="6629400" y="46863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1906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B415D-25EF-45BC-9717-F07421C3E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Simulink 3D Animation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EDF78-148F-4577-BDA6-2D040718B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Simulink 3D Animation™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menghubungkan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model Simulink dan algoritma MATLAB ke objek grafik 3D dalam pemandangan realitas virtual.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Simulink 3D Animation mencakup editor dan viewer untuk merender dan berinteraksi dengan pemandangan virtual.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69401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3B905-F64B-40E4-9DB0-0D9B2D203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Fitur 3D Virtual World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7DF97-9084-4B65-BC72-35DF34DDB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Pembuatan Objek Geometri pada Virtual World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Pemberian Warna dan Tekstur pada Virtual World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Pengaturan Gerak Translasi dan Rotasi pada Virtual World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Pembuatan Grub Node (Node di dalam Node) pada Virtual World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Pengaturan Background pada Virtual World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Pengaturan Viewpoint (Kamera Viewer) pada Virtual World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Menghubungkan Objek Virtual World dengan Simulink      </a:t>
            </a:r>
          </a:p>
          <a:p>
            <a:pPr marL="0" indent="0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75831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BF1B6-57AA-4F4E-80F0-26F4A3E60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Pembuatan Objek Geometri pada Virtual World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DBBF5-15ED-4234-A6B7-E181B4B74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62100"/>
            <a:ext cx="8229600" cy="1981199"/>
          </a:xfrm>
        </p:spPr>
        <p:txBody>
          <a:bodyPr>
            <a:normAutofit/>
          </a:bodyPr>
          <a:lstStyle/>
          <a:p>
            <a:r>
              <a:rPr lang="en-US" sz="2000"/>
              <a:t>Terdapat banyak jenis Geometri yang bisa dibuat pada 3D Build Editor.</a:t>
            </a:r>
          </a:p>
          <a:p>
            <a:r>
              <a:rPr lang="en-US" sz="2000"/>
              <a:t>Objek geometri virtual dapat dibuat langsung di 3D Build Editor atau diimpor dalam format CAD.</a:t>
            </a:r>
          </a:p>
          <a:p>
            <a:r>
              <a:rPr lang="en-US" sz="2000"/>
              <a:t>Pada bab ini akan dijelaskan cara membuat objek dasar pada virtual world berupa objek kotak, bola, dan silinder dengan ukuran tertentu</a:t>
            </a:r>
          </a:p>
          <a:p>
            <a:pPr marL="0" indent="0">
              <a:buNone/>
            </a:pPr>
            <a:endParaRPr lang="en-ID" sz="2000"/>
          </a:p>
        </p:txBody>
      </p:sp>
    </p:spTree>
    <p:extLst>
      <p:ext uri="{BB962C8B-B14F-4D97-AF65-F5344CB8AC3E}">
        <p14:creationId xmlns:p14="http://schemas.microsoft.com/office/powerpoint/2010/main" val="2275480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BF1B6-57AA-4F4E-80F0-26F4A3E60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Pembuatan Objek Geometri pada Virtual World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DBBF5-15ED-4234-A6B7-E181B4B74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62100"/>
            <a:ext cx="8229600" cy="19811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/>
              <a:t>Membuat objek berupa kotak, bola, dan silinder: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Pada struktur tree di panel kiri, klik ROOT (node yang paling atas)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Tambahkan node Transform, dengan urutan seleksi menu berikut: Node&gt;Add&gt;Group&gt;Transform</a:t>
            </a:r>
          </a:p>
        </p:txBody>
      </p:sp>
    </p:spTree>
    <p:extLst>
      <p:ext uri="{BB962C8B-B14F-4D97-AF65-F5344CB8AC3E}">
        <p14:creationId xmlns:p14="http://schemas.microsoft.com/office/powerpoint/2010/main" val="3885971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1DC48-E926-46D8-893F-07706CEB1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051D5-F9C5-4D47-A539-451FB8608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3D7EC7-0B72-4D65-8990-EA24C17B7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9144000" cy="529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22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BF1B6-57AA-4F4E-80F0-26F4A3E60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Pembuatan Objek Geometri pada Virtual World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DBBF5-15ED-4234-A6B7-E181B4B74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62100"/>
            <a:ext cx="8229600" cy="1981199"/>
          </a:xfrm>
        </p:spPr>
        <p:txBody>
          <a:bodyPr>
            <a:noAutofit/>
          </a:bodyPr>
          <a:lstStyle/>
          <a:p>
            <a:pPr marL="514350" lvl="0" indent="-514350">
              <a:buFont typeface="+mj-lt"/>
              <a:buAutoNum type="arabicPeriod" startAt="3"/>
            </a:pPr>
            <a:r>
              <a:rPr lang="en-US" sz="2000"/>
              <a:t>Untuk memberi nama Transform node:</a:t>
            </a:r>
          </a:p>
          <a:p>
            <a:pPr marL="1025525" lvl="0" indent="-514350">
              <a:buFont typeface="+mj-lt"/>
              <a:buAutoNum type="alphaLcPeriod"/>
            </a:pPr>
            <a:r>
              <a:rPr lang="en-US" sz="2000"/>
              <a:t>Klik kanan Transform node.</a:t>
            </a:r>
          </a:p>
          <a:p>
            <a:pPr marL="1025525" lvl="0" indent="-514350">
              <a:buFont typeface="+mj-lt"/>
              <a:buAutoNum type="alphaLcPeriod"/>
            </a:pPr>
            <a:r>
              <a:rPr lang="en-US" sz="2000"/>
              <a:t>Pilih item menu Edit Name.</a:t>
            </a:r>
          </a:p>
          <a:p>
            <a:pPr marL="1025525" lvl="0" indent="-514350">
              <a:buFont typeface="+mj-lt"/>
              <a:buAutoNum type="alphaLcPeriod"/>
            </a:pPr>
            <a:r>
              <a:rPr lang="en-US" sz="2000"/>
              <a:t>Pada kotak edit di sebelah kiri Transform node, ketik Geometri.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sz="2000"/>
              <a:t>Tambahkan Shape node pada “Geometri” node:</a:t>
            </a:r>
          </a:p>
          <a:p>
            <a:pPr marL="990600" indent="-457200">
              <a:buFont typeface="+mj-lt"/>
              <a:buAutoNum type="alphaLcPeriod"/>
              <a:tabLst>
                <a:tab pos="1662113" algn="l"/>
              </a:tabLst>
            </a:pPr>
            <a:r>
              <a:rPr lang="en-US" sz="2000"/>
              <a:t>Perluas node, dan pilih children node.</a:t>
            </a:r>
          </a:p>
          <a:p>
            <a:pPr marL="990600" indent="-457200">
              <a:buFont typeface="+mj-lt"/>
              <a:buAutoNum type="alphaLcPeriod"/>
              <a:tabLst>
                <a:tab pos="1662113" algn="l"/>
              </a:tabLst>
            </a:pPr>
            <a:r>
              <a:rPr lang="en-US" sz="2000"/>
              <a:t>Tambahkan Shape node, dengan urutan seleksi menu berikut: Node&gt;Add&gt;Common&gt;Shape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25069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0AEDB-16AB-4915-9EAC-C6E1EEF8E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9EDEE-D6ED-4B49-B390-2B663870D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4CC2E3-FCF7-428F-9072-F872D7F03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004"/>
            <a:ext cx="9144000" cy="542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4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BF1B6-57AA-4F4E-80F0-26F4A3E60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Pembuatan Objek Geometri pada Virtual World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DBBF5-15ED-4234-A6B7-E181B4B74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62100"/>
            <a:ext cx="8229600" cy="1981199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sz="2000"/>
              <a:t>Tambahkan Box node pada geometry node:</a:t>
            </a:r>
          </a:p>
          <a:p>
            <a:pPr marL="1025525" indent="-514350">
              <a:buFont typeface="+mj-lt"/>
              <a:buAutoNum type="alphaLcPeriod"/>
            </a:pPr>
            <a:r>
              <a:rPr lang="en-US" sz="2000"/>
              <a:t>Pilih geometry (SFNode) node pada (Shape) node.</a:t>
            </a:r>
          </a:p>
          <a:p>
            <a:pPr marL="1025525" indent="-514350">
              <a:buFont typeface="+mj-lt"/>
              <a:buAutoNum type="alphaLcPeriod"/>
            </a:pPr>
            <a:r>
              <a:rPr lang="en-US" sz="2000"/>
              <a:t>Tambahkan Box node, dengan urutan seleksi menu berikut: Node&gt;Add&gt;Geometry&gt;Box.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62518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64E60-A4D0-4F99-8D84-7FB3C11C2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F104A-9511-4977-8CDB-B392B87D6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9BB6F2-6309-42F2-A188-510EEC27A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004"/>
            <a:ext cx="9144000" cy="542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21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BF1B6-57AA-4F4E-80F0-26F4A3E60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Pembuatan Objek Geometri pada Virtual World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DBBF5-15ED-4234-A6B7-E181B4B74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62100"/>
            <a:ext cx="8229600" cy="1981199"/>
          </a:xfrm>
        </p:spPr>
        <p:txBody>
          <a:bodyPr>
            <a:noAutofit/>
          </a:bodyPr>
          <a:lstStyle/>
          <a:p>
            <a:pPr marL="514350" lvl="0" indent="-514350">
              <a:buFont typeface="+mj-lt"/>
              <a:buAutoNum type="arabicPeriod" startAt="6"/>
            </a:pPr>
            <a:r>
              <a:rPr lang="en-US" sz="1600"/>
              <a:t>Edit ukuran kotak secara proporsional:</a:t>
            </a:r>
          </a:p>
          <a:p>
            <a:pPr marL="1076325" lvl="0" indent="-514350">
              <a:buFont typeface="+mj-lt"/>
              <a:buAutoNum type="alphaLcPeriod"/>
            </a:pPr>
            <a:r>
              <a:rPr lang="en-US" sz="1600"/>
              <a:t>Pilih size property (SFVec3f) pada Box node.</a:t>
            </a:r>
          </a:p>
          <a:p>
            <a:pPr marL="1076325" lvl="0" indent="-514350">
              <a:buFont typeface="+mj-lt"/>
              <a:buAutoNum type="alphaLcPeriod"/>
            </a:pPr>
            <a:r>
              <a:rPr lang="en-US" sz="1600"/>
              <a:t>Pada panel object properties edit di bagian bawah 3D World Editor, ketik 5 pada kolom pertama, 3 pada kolom kedua, dan 2 pada kolom ketiga.</a:t>
            </a:r>
          </a:p>
          <a:p>
            <a:pPr marL="1076325" lvl="0" indent="-514350">
              <a:buFont typeface="+mj-lt"/>
              <a:buAutoNum type="alphaLcPeriod"/>
            </a:pPr>
            <a:r>
              <a:rPr lang="en-US" sz="1600"/>
              <a:t>Klik Apply.</a:t>
            </a:r>
          </a:p>
          <a:p>
            <a:pPr marL="514350" lvl="0" indent="-514350">
              <a:buFont typeface="+mj-lt"/>
              <a:buAutoNum type="alphaLcPeriod"/>
            </a:pPr>
            <a:endParaRPr lang="en-US" sz="1400"/>
          </a:p>
          <a:p>
            <a:pPr marL="0" lvl="0" indent="0">
              <a:buNone/>
            </a:pPr>
            <a:r>
              <a:rPr lang="en-US" sz="1400"/>
              <a:t>Ketiga kolom pada panel object properties secara berurutan menyatakan ukuran objek geometri searah sumbu-X, sumbu-Y, dan sumbu-Z. Gambar tiga anak panah yang berada di bawah pojok kiri pada panel sebelah kanan (virtual world dengan background hitam) menyatakan koordinat sumbu 3D.</a:t>
            </a:r>
            <a:endParaRPr lang="en-US" sz="1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A15D9A7-13C0-4EB6-AD51-A6F5E9086C05}"/>
              </a:ext>
            </a:extLst>
          </p:cNvPr>
          <p:cNvGrpSpPr/>
          <p:nvPr/>
        </p:nvGrpSpPr>
        <p:grpSpPr>
          <a:xfrm>
            <a:off x="4343400" y="3924033"/>
            <a:ext cx="4621526" cy="1494416"/>
            <a:chOff x="636504" y="5056183"/>
            <a:chExt cx="4621526" cy="1494416"/>
          </a:xfrm>
        </p:grpSpPr>
        <p:sp>
          <p:nvSpPr>
            <p:cNvPr id="5" name="Arrow: Up 4">
              <a:extLst>
                <a:ext uri="{FF2B5EF4-FFF2-40B4-BE49-F238E27FC236}">
                  <a16:creationId xmlns:a16="http://schemas.microsoft.com/office/drawing/2014/main" id="{5881CAF6-0970-42E7-B136-F7CEE83C2191}"/>
                </a:ext>
              </a:extLst>
            </p:cNvPr>
            <p:cNvSpPr/>
            <p:nvPr/>
          </p:nvSpPr>
          <p:spPr>
            <a:xfrm>
              <a:off x="2576945" y="5167745"/>
              <a:ext cx="263237" cy="928255"/>
            </a:xfrm>
            <a:prstGeom prst="up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Up 5">
              <a:extLst>
                <a:ext uri="{FF2B5EF4-FFF2-40B4-BE49-F238E27FC236}">
                  <a16:creationId xmlns:a16="http://schemas.microsoft.com/office/drawing/2014/main" id="{E5AA77D1-8E57-4912-81E6-8132B9A5CE13}"/>
                </a:ext>
              </a:extLst>
            </p:cNvPr>
            <p:cNvSpPr/>
            <p:nvPr/>
          </p:nvSpPr>
          <p:spPr>
            <a:xfrm rot="5400000">
              <a:off x="2971799" y="5590308"/>
              <a:ext cx="263237" cy="928255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row: Up 6">
              <a:extLst>
                <a:ext uri="{FF2B5EF4-FFF2-40B4-BE49-F238E27FC236}">
                  <a16:creationId xmlns:a16="http://schemas.microsoft.com/office/drawing/2014/main" id="{DA1C58C3-EA5F-4718-924C-6694575F340A}"/>
                </a:ext>
              </a:extLst>
            </p:cNvPr>
            <p:cNvSpPr/>
            <p:nvPr/>
          </p:nvSpPr>
          <p:spPr>
            <a:xfrm rot="13992351">
              <a:off x="2244206" y="5822448"/>
              <a:ext cx="263237" cy="928255"/>
            </a:xfrm>
            <a:prstGeom prst="up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C2B15915-6487-4F3C-8104-5B1853E0640D}"/>
                </a:ext>
              </a:extLst>
            </p:cNvPr>
            <p:cNvSpPr txBox="1">
              <a:spLocks/>
            </p:cNvSpPr>
            <p:nvPr/>
          </p:nvSpPr>
          <p:spPr>
            <a:xfrm>
              <a:off x="3629890" y="5882842"/>
              <a:ext cx="1628140" cy="37363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 dirty="0" err="1"/>
                <a:t>Sumbu</a:t>
              </a:r>
              <a:r>
                <a:rPr lang="en-US" b="1" dirty="0"/>
                <a:t>-X</a:t>
              </a:r>
            </a:p>
          </p:txBody>
        </p: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167AE187-1DE2-496D-87A8-581D26265D8D}"/>
                </a:ext>
              </a:extLst>
            </p:cNvPr>
            <p:cNvSpPr txBox="1">
              <a:spLocks/>
            </p:cNvSpPr>
            <p:nvPr/>
          </p:nvSpPr>
          <p:spPr>
            <a:xfrm>
              <a:off x="2857269" y="5056183"/>
              <a:ext cx="1628140" cy="37363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 dirty="0" err="1"/>
                <a:t>Sumbu</a:t>
              </a:r>
              <a:r>
                <a:rPr lang="en-US" b="1" dirty="0"/>
                <a:t>-Y</a:t>
              </a:r>
            </a:p>
          </p:txBody>
        </p:sp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02D1FDB8-D434-48BA-B638-758449FBD2B7}"/>
                </a:ext>
              </a:extLst>
            </p:cNvPr>
            <p:cNvSpPr txBox="1">
              <a:spLocks/>
            </p:cNvSpPr>
            <p:nvPr/>
          </p:nvSpPr>
          <p:spPr>
            <a:xfrm>
              <a:off x="636504" y="6176963"/>
              <a:ext cx="1628140" cy="37363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 dirty="0" err="1"/>
                <a:t>Sumbu</a:t>
              </a:r>
              <a:r>
                <a:rPr lang="en-US" b="1" dirty="0"/>
                <a:t>-Z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7967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D7165-A295-4758-87E0-218FB76C3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8A9F1-F4A7-463E-9455-546FC8936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9722B1-A1EC-4CC4-9AAB-6FA8957D6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004"/>
            <a:ext cx="9144000" cy="542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64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940BE-C74C-46D4-8269-E2E85893A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</p:spPr>
        <p:txBody>
          <a:bodyPr anchor="ctr">
            <a:normAutofit/>
          </a:bodyPr>
          <a:lstStyle/>
          <a:p>
            <a:r>
              <a:rPr lang="en-US"/>
              <a:t>Simulink 3D Animation (Editor)</a:t>
            </a:r>
            <a:endParaRPr lang="en-ID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EFB7A8-CC16-4E2D-B22B-F475642C53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449993"/>
            <a:ext cx="8229600" cy="353891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642089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F1FF4-C83A-4F04-BB2D-BD2FCBE70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5705A-7088-4630-9152-FC1ED6888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9658A9-753C-480B-9510-513BC72D6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9973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42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BF1B6-57AA-4F4E-80F0-26F4A3E60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Pembuatan Objek Geometri pada Virtual World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DBBF5-15ED-4234-A6B7-E181B4B74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62100"/>
            <a:ext cx="8229600" cy="1981199"/>
          </a:xfrm>
        </p:spPr>
        <p:txBody>
          <a:bodyPr>
            <a:noAutofit/>
          </a:bodyPr>
          <a:lstStyle/>
          <a:p>
            <a:pPr marL="514350" lvl="0" indent="-514350">
              <a:buFont typeface="+mj-lt"/>
              <a:buAutoNum type="arabicPeriod" startAt="7"/>
            </a:pPr>
            <a:r>
              <a:rPr lang="en-US" sz="1400"/>
              <a:t>Selanjutnya, buat objek berupa bola (sphere):</a:t>
            </a:r>
          </a:p>
          <a:p>
            <a:pPr marL="1076325" lvl="0" indent="-514350">
              <a:buFont typeface="+mj-lt"/>
              <a:buAutoNum type="alphaLcPeriod"/>
            </a:pPr>
            <a:r>
              <a:rPr lang="en-US" sz="1400"/>
              <a:t>Dengan cara yang sama, tambahkan Box node, dengan urutan seleksi menu berikut: Node&gt;Add&gt;Geometry&gt;Sphere.</a:t>
            </a:r>
          </a:p>
          <a:p>
            <a:pPr marL="1076325" lvl="0" indent="-514350">
              <a:buFont typeface="+mj-lt"/>
              <a:buAutoNum type="alphaLcPeriod"/>
            </a:pPr>
            <a:r>
              <a:rPr lang="en-US" sz="1400"/>
              <a:t>Pilih Radius node.</a:t>
            </a:r>
          </a:p>
          <a:p>
            <a:pPr marL="1076325" lvl="0" indent="-514350">
              <a:buFont typeface="+mj-lt"/>
              <a:buAutoNum type="alphaLcPeriod"/>
            </a:pPr>
            <a:r>
              <a:rPr lang="en-US" sz="1400"/>
              <a:t>Pada panel object properties edit di bagian bawah 3D World Editor, ketik 3. </a:t>
            </a:r>
          </a:p>
          <a:p>
            <a:pPr marL="1076325" lvl="0" indent="-514350">
              <a:buFont typeface="+mj-lt"/>
              <a:buAutoNum type="alphaLcPeriod"/>
            </a:pPr>
            <a:r>
              <a:rPr lang="en-US" sz="1400"/>
              <a:t>Klik Apply.</a:t>
            </a:r>
          </a:p>
          <a:p>
            <a:pPr marL="1076325" lvl="0" indent="-514350">
              <a:buFont typeface="+mj-lt"/>
              <a:buAutoNum type="alphaLcPeriod"/>
            </a:pPr>
            <a:endParaRPr lang="en-US" sz="1400"/>
          </a:p>
          <a:p>
            <a:pPr marL="1076325" lvl="0" indent="-514350">
              <a:buFont typeface="+mj-lt"/>
              <a:buAutoNum type="arabicPeriod" startAt="8"/>
            </a:pPr>
            <a:r>
              <a:rPr lang="en-US" sz="1400"/>
              <a:t>Selanjutnya, buat objek berupa bola (sphere):</a:t>
            </a:r>
          </a:p>
          <a:p>
            <a:pPr marL="1076325" lvl="0" indent="-514350">
              <a:buFont typeface="+mj-lt"/>
              <a:buAutoNum type="alphaLcPeriod"/>
            </a:pPr>
            <a:r>
              <a:rPr lang="en-US" sz="1400"/>
              <a:t>Dengan cara yang sama, tambahkan Box node, dengan urutan seleksi menu berikut: Node&gt;Add&gt;Geometry&gt;Cylinder.</a:t>
            </a:r>
          </a:p>
          <a:p>
            <a:pPr marL="1076325" lvl="0" indent="-514350">
              <a:buFont typeface="+mj-lt"/>
              <a:buAutoNum type="alphaLcPeriod"/>
            </a:pPr>
            <a:r>
              <a:rPr lang="en-US" sz="1400"/>
              <a:t>Set Radius menjadi 5 dan tinggi menjadi 3.</a:t>
            </a:r>
          </a:p>
          <a:p>
            <a:pPr marL="1076325" lvl="0" indent="-514350">
              <a:buFont typeface="+mj-lt"/>
              <a:buAutoNum type="alphaLcPeriod"/>
            </a:pPr>
            <a:r>
              <a:rPr lang="en-US" sz="1400"/>
              <a:t>Klik Apply.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60976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4964C-2E78-4542-94CD-F4C4AF2FB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97AA0-9247-4697-BCC8-7C090C7E4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7E6E7A-FE08-4CED-BF00-26547A6C2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614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14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244C3-3D41-4B2A-B7F1-82660BC24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98982-7F40-4D5C-92D2-F4E582DDF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3CF94E-9F2E-478D-B174-1ECE3769F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8824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42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98D4-A499-4011-BA5A-9D2E084B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45D72-4CC1-469B-AD91-48A2D55FE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4322B0-C770-4D43-818A-72551E1FF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0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052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7E7D1-608C-4B42-B6CB-D30BCC91A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FCEC0-AAC8-4858-93FF-F186EBAC0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0DC4B-B781-452E-9A93-931EF76E7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53" y="57401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96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BF1B6-57AA-4F4E-80F0-26F4A3E60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Pembuatan Objek Geometri pada Virtual World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DBBF5-15ED-4234-A6B7-E181B4B74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62100"/>
            <a:ext cx="8229600" cy="2895600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pembuatan</a:t>
            </a:r>
            <a:r>
              <a:rPr lang="en-US" sz="2000" dirty="0"/>
              <a:t> </a:t>
            </a:r>
            <a:r>
              <a:rPr lang="en-US" sz="2000" dirty="0" err="1"/>
              <a:t>objek</a:t>
            </a:r>
            <a:r>
              <a:rPr lang="en-US" sz="2000" dirty="0"/>
              <a:t> </a:t>
            </a:r>
            <a:r>
              <a:rPr lang="en-US" sz="2000" dirty="0" err="1"/>
              <a:t>geometri</a:t>
            </a:r>
            <a:r>
              <a:rPr lang="en-US" sz="2000" dirty="0"/>
              <a:t> </a:t>
            </a:r>
            <a:r>
              <a:rPr lang="en-US" sz="2000" dirty="0" err="1"/>
              <a:t>seperti</a:t>
            </a:r>
            <a:r>
              <a:rPr lang="en-US" sz="2000" dirty="0"/>
              <a:t> Extrusion </a:t>
            </a:r>
            <a:r>
              <a:rPr lang="en-US" sz="2000" dirty="0" err="1"/>
              <a:t>atau</a:t>
            </a:r>
            <a:r>
              <a:rPr lang="en-US" sz="2000" dirty="0"/>
              <a:t> Indexed Face Set pada 3D World Editor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secara</a:t>
            </a:r>
            <a:r>
              <a:rPr lang="en-US" sz="2000" dirty="0"/>
              <a:t> manual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mengisi</a:t>
            </a:r>
            <a:r>
              <a:rPr lang="en-US" sz="2000" dirty="0"/>
              <a:t> </a:t>
            </a:r>
            <a:r>
              <a:rPr lang="en-US" sz="2000" dirty="0" err="1"/>
              <a:t>nilai</a:t>
            </a:r>
            <a:r>
              <a:rPr lang="en-US" sz="2000" dirty="0"/>
              <a:t> pada </a:t>
            </a:r>
            <a:r>
              <a:rPr lang="en-US" sz="2000" dirty="0" err="1"/>
              <a:t>masing-masing</a:t>
            </a:r>
            <a:r>
              <a:rPr lang="en-US" sz="2000" dirty="0"/>
              <a:t> property </a:t>
            </a:r>
            <a:r>
              <a:rPr lang="en-US" sz="2000" dirty="0" err="1"/>
              <a:t>objek</a:t>
            </a:r>
            <a:r>
              <a:rPr lang="en-US" sz="2000" dirty="0"/>
              <a:t>. </a:t>
            </a:r>
            <a:r>
              <a:rPr lang="en-US" sz="2000" dirty="0" err="1"/>
              <a:t>Sedangkan</a:t>
            </a:r>
            <a:r>
              <a:rPr lang="en-US" sz="2000" dirty="0"/>
              <a:t> 3D World Editor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didesain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membuat</a:t>
            </a:r>
            <a:r>
              <a:rPr lang="en-US" sz="2000" dirty="0"/>
              <a:t> </a:t>
            </a:r>
            <a:r>
              <a:rPr lang="en-US" sz="2000" dirty="0" err="1"/>
              <a:t>pola</a:t>
            </a:r>
            <a:r>
              <a:rPr lang="en-US" sz="2000" dirty="0"/>
              <a:t> </a:t>
            </a:r>
            <a:r>
              <a:rPr lang="en-US" sz="2000" dirty="0" err="1"/>
              <a:t>bentuk</a:t>
            </a:r>
            <a:r>
              <a:rPr lang="en-US" sz="2000" dirty="0"/>
              <a:t> 3D yang </a:t>
            </a:r>
            <a:r>
              <a:rPr lang="en-US" sz="2000" dirty="0" err="1"/>
              <a:t>rumit</a:t>
            </a:r>
            <a:r>
              <a:rPr lang="en-US" sz="2000" dirty="0"/>
              <a:t> dan </a:t>
            </a:r>
            <a:r>
              <a:rPr lang="en-US" sz="2000" dirty="0" err="1"/>
              <a:t>pola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beraturan</a:t>
            </a:r>
            <a:r>
              <a:rPr lang="en-US" sz="2000" dirty="0"/>
              <a:t> </a:t>
            </a:r>
            <a:r>
              <a:rPr lang="en-US" sz="2000" dirty="0" err="1"/>
              <a:t>sehingga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mudah</a:t>
            </a:r>
            <a:r>
              <a:rPr lang="en-US" sz="2000" dirty="0"/>
              <a:t> </a:t>
            </a:r>
            <a:r>
              <a:rPr lang="en-US" sz="2000" dirty="0" err="1"/>
              <a:t>jika</a:t>
            </a:r>
            <a:r>
              <a:rPr lang="en-US" sz="2000" dirty="0"/>
              <a:t> </a:t>
            </a:r>
            <a:r>
              <a:rPr lang="en-US" sz="2000" dirty="0" err="1"/>
              <a:t>objek</a:t>
            </a:r>
            <a:r>
              <a:rPr lang="en-US" sz="2000" dirty="0"/>
              <a:t> </a:t>
            </a:r>
            <a:r>
              <a:rPr lang="en-US" sz="2000" dirty="0" err="1"/>
              <a:t>rumit</a:t>
            </a:r>
            <a:r>
              <a:rPr lang="en-US" sz="2000" dirty="0"/>
              <a:t> (</a:t>
            </a:r>
            <a:r>
              <a:rPr lang="en-US" sz="2000" dirty="0" err="1"/>
              <a:t>seperti</a:t>
            </a:r>
            <a:r>
              <a:rPr lang="en-US" sz="2000" dirty="0"/>
              <a:t> model landscape/</a:t>
            </a:r>
            <a:r>
              <a:rPr lang="en-US" sz="2000" dirty="0" err="1"/>
              <a:t>dataran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rata, </a:t>
            </a:r>
            <a:r>
              <a:rPr lang="en-US" sz="2000" dirty="0" err="1"/>
              <a:t>kendaraan</a:t>
            </a:r>
            <a:r>
              <a:rPr lang="en-US" sz="2000" dirty="0"/>
              <a:t>, </a:t>
            </a:r>
            <a:r>
              <a:rPr lang="en-US" sz="2000" dirty="0" err="1"/>
              <a:t>pohon</a:t>
            </a:r>
            <a:r>
              <a:rPr lang="en-US" sz="2000" dirty="0"/>
              <a:t>, dan lain-lain) </a:t>
            </a:r>
            <a:r>
              <a:rPr lang="en-US" sz="2000" dirty="0" err="1"/>
              <a:t>dibuat</a:t>
            </a:r>
            <a:r>
              <a:rPr lang="en-US" sz="2000" dirty="0"/>
              <a:t> pada editor lain </a:t>
            </a:r>
            <a:r>
              <a:rPr lang="en-US" sz="2000" dirty="0" err="1"/>
              <a:t>seperti</a:t>
            </a:r>
            <a:r>
              <a:rPr lang="en-US" sz="2000" dirty="0"/>
              <a:t> VREALM builder </a:t>
            </a:r>
            <a:r>
              <a:rPr lang="en-US" sz="2000" dirty="0" err="1"/>
              <a:t>atau</a:t>
            </a:r>
            <a:r>
              <a:rPr lang="en-US" sz="2000" dirty="0"/>
              <a:t> software </a:t>
            </a:r>
            <a:r>
              <a:rPr lang="en-US" sz="2000" dirty="0" err="1"/>
              <a:t>khusus</a:t>
            </a:r>
            <a:r>
              <a:rPr lang="en-US" sz="2000" dirty="0"/>
              <a:t> </a:t>
            </a:r>
            <a:r>
              <a:rPr lang="en-US" sz="2000" dirty="0" err="1"/>
              <a:t>seperti</a:t>
            </a:r>
            <a:r>
              <a:rPr lang="en-US" sz="2000" dirty="0"/>
              <a:t> AutoCAD. 3D World Editor </a:t>
            </a:r>
            <a:r>
              <a:rPr lang="en-US" sz="2000" dirty="0" err="1"/>
              <a:t>mendukung</a:t>
            </a:r>
            <a:r>
              <a:rPr lang="en-US" sz="2000" dirty="0"/>
              <a:t> </a:t>
            </a:r>
            <a:r>
              <a:rPr lang="en-US" sz="2000" dirty="0" err="1"/>
              <a:t>impor</a:t>
            </a:r>
            <a:r>
              <a:rPr lang="en-US" sz="2000" dirty="0"/>
              <a:t> file </a:t>
            </a:r>
            <a:r>
              <a:rPr lang="en-US" sz="2000" dirty="0" err="1"/>
              <a:t>dari</a:t>
            </a:r>
            <a:r>
              <a:rPr lang="en-US" sz="2000" dirty="0"/>
              <a:t> CAD </a:t>
            </a:r>
            <a:r>
              <a:rPr lang="en-US" sz="2000" dirty="0" err="1"/>
              <a:t>dengan</a:t>
            </a:r>
            <a:r>
              <a:rPr lang="en-US" sz="2000" dirty="0"/>
              <a:t> format </a:t>
            </a:r>
            <a:r>
              <a:rPr lang="en-US" sz="2000" dirty="0" err="1"/>
              <a:t>wrl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1542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7C62B-71EC-4099-A688-FE21C9943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D3FB5-8AFE-4A09-9E14-2C5A6EB46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F3A815-9692-4374-AB48-533B182EE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0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60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A6EE6-87C8-473F-B4AA-6B2C5EAAD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3F504-8CA0-44DE-9C55-51BF4B7F7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1D674-57C7-4370-BACE-3D1B80272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0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6295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AF473-E5C4-4F5B-ABCC-092C3A61B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Cuddy Cabin 25ft –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situs AutoCAD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061DB4-F341-40C0-91A0-D6626EC38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77" y="1654969"/>
            <a:ext cx="6879447" cy="3263504"/>
          </a:xfrm>
        </p:spPr>
      </p:pic>
    </p:spTree>
    <p:extLst>
      <p:ext uri="{BB962C8B-B14F-4D97-AF65-F5344CB8AC3E}">
        <p14:creationId xmlns:p14="http://schemas.microsoft.com/office/powerpoint/2010/main" val="216609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D56D5-449C-4FE7-A47B-9A9DA4CFD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</p:spPr>
        <p:txBody>
          <a:bodyPr anchor="ctr">
            <a:normAutofit/>
          </a:bodyPr>
          <a:lstStyle/>
          <a:p>
            <a:r>
              <a:rPr lang="en-US"/>
              <a:t>Simulink 3D Animation (Viewer)</a:t>
            </a:r>
            <a:endParaRPr lang="en-ID"/>
          </a:p>
        </p:txBody>
      </p:sp>
      <p:pic>
        <p:nvPicPr>
          <p:cNvPr id="2054" name="Picture 6" descr="Connect Virtual Worlds and Models - MATLAB &amp; Simulink">
            <a:extLst>
              <a:ext uri="{FF2B5EF4-FFF2-40B4-BE49-F238E27FC236}">
                <a16:creationId xmlns:a16="http://schemas.microsoft.com/office/drawing/2014/main" id="{25F1A02F-7C19-4146-82E7-4F5FA6543D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707" y="1333500"/>
            <a:ext cx="4284585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3896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AE52-ECA4-4697-8EB6-42BB44513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Hasil </a:t>
            </a:r>
            <a:r>
              <a:rPr lang="en-US" sz="3200" dirty="0" err="1"/>
              <a:t>Desain</a:t>
            </a:r>
            <a:r>
              <a:rPr lang="en-US" sz="3200" dirty="0"/>
              <a:t> CAD yang </a:t>
            </a:r>
            <a:r>
              <a:rPr lang="en-US" sz="3200" dirty="0" err="1"/>
              <a:t>diimpor</a:t>
            </a:r>
            <a:r>
              <a:rPr lang="en-US" sz="3200" dirty="0"/>
              <a:t> pada 3D World Editor dan </a:t>
            </a:r>
            <a:r>
              <a:rPr lang="en-US" sz="3200" dirty="0" err="1"/>
              <a:t>telah</a:t>
            </a:r>
            <a:r>
              <a:rPr lang="en-US" sz="3200" dirty="0"/>
              <a:t> </a:t>
            </a:r>
            <a:r>
              <a:rPr lang="en-US" sz="3200" dirty="0" err="1"/>
              <a:t>disederhanakan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D8094-3EC1-4979-97BB-B6B981DC7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27" y="1553766"/>
            <a:ext cx="6858000" cy="385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88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46C6-421E-4FF7-AA61-B3057967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Pemberian Warna dan Tekstur pada Virtual World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8EA89-A0A8-4192-B0F1-C85B4879A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/>
              <a:t>Pemberian warna dan tekstur pada objek di 3D World Editor dapat dilakukan dengan menambahkan Appearance node di bawah appearance (SFNode) pada Shape node: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Tambahkan Appearance node untuk Shape node:</a:t>
            </a:r>
          </a:p>
          <a:p>
            <a:pPr marL="1076325" indent="-514350">
              <a:buFont typeface="+mj-lt"/>
              <a:buAutoNum type="alphaLcPeriod"/>
              <a:tabLst>
                <a:tab pos="628650" algn="l"/>
                <a:tab pos="714375" algn="l"/>
              </a:tabLst>
            </a:pPr>
            <a:r>
              <a:rPr lang="en-US"/>
              <a:t>Di bawah Shape node, pilih appearance (SFNode) node.</a:t>
            </a:r>
          </a:p>
          <a:p>
            <a:pPr marL="1076325" indent="-514350">
              <a:buFont typeface="+mj-lt"/>
              <a:buAutoNum type="alphaLcPeriod"/>
              <a:tabLst>
                <a:tab pos="628650" algn="l"/>
                <a:tab pos="714375" algn="l"/>
              </a:tabLst>
            </a:pPr>
            <a:r>
              <a:rPr lang="en-US"/>
              <a:t>Tambahkan Appearance node, dengan urutan seleksi menu berikut: Node&gt;Add&gt;Appearance&gt; Appearance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/>
              <a:t>Tambahkan Material node pada Appearance node:</a:t>
            </a:r>
          </a:p>
          <a:p>
            <a:pPr marL="1076325" indent="-514350">
              <a:buFont typeface="+mj-lt"/>
              <a:buAutoNum type="alphaLcPeriod"/>
            </a:pPr>
            <a:r>
              <a:rPr lang="en-US"/>
              <a:t>Perluas (Appearance) node dan pilih material (SFNode) node</a:t>
            </a:r>
          </a:p>
          <a:p>
            <a:pPr marL="1076325" indent="-514350">
              <a:buFont typeface="+mj-lt"/>
              <a:buAutoNum type="alphaLcPeriod"/>
            </a:pPr>
            <a:r>
              <a:rPr lang="en-US"/>
              <a:t>Tambahkan Material node, dengan urutan seleksi menu berikut: Node&gt;Add&gt;Appearance&gt;Material</a:t>
            </a:r>
          </a:p>
          <a:p>
            <a:pPr marL="0" indent="0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021477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A07D-CBB5-4BDF-9EF6-4A9AA5EB1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C81F4-FA89-4770-9FC1-3969F8A44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CB268-4534-4B5D-AD90-C53163CC5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0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943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F983C-E9C0-477E-B5A2-4B6A27EEA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0AE10-B38E-458D-9D56-B0660F591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EAF1C-084B-4961-AE1B-977287C79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0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640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46C6-421E-4FF7-AA61-B3057967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Pemberian Warna dan Tekstur pada Virtual World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8EA89-A0A8-4192-B0F1-C85B4879A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/>
              <a:t>Terdapat 2 cara untuk memberi warna pada objek yaitu dengan mengubah nilai property Appearance Node (RGB) atau impor Material Library.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/>
              <a:t>Tambahkan warna merah pada kotak dengan mengubah nilai diffuse, emissive, dan specular:</a:t>
            </a:r>
          </a:p>
          <a:p>
            <a:pPr marL="1076325" indent="-514350">
              <a:buFont typeface="+mj-lt"/>
              <a:buAutoNum type="alphaLcPeriod"/>
            </a:pPr>
            <a:r>
              <a:rPr lang="en-US"/>
              <a:t>Pilih diffuseColor (SFColor), set menjadi [0.6 0 0], dan Apply</a:t>
            </a:r>
          </a:p>
          <a:p>
            <a:pPr marL="1076325" indent="-514350">
              <a:buFont typeface="+mj-lt"/>
              <a:buAutoNum type="alphaLcPeriod"/>
            </a:pPr>
            <a:r>
              <a:rPr lang="en-US"/>
              <a:t>Pilih emissiveColor (SFColor),  set menjadi [0.4 0 0], dan Apply</a:t>
            </a:r>
          </a:p>
          <a:p>
            <a:pPr marL="1076325" indent="-514350">
              <a:buFont typeface="+mj-lt"/>
              <a:buAutoNum type="alphaLcPeriod"/>
            </a:pPr>
            <a:r>
              <a:rPr lang="en-US"/>
              <a:t>Pilih specularColor (SFColor),  set menjadi [0.67 0.17473 0.22706], dan Apply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4358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5548A-ECBD-4EAA-83F6-145C39DF2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CF5A8-6E25-4326-B8CC-6BF8246B2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AAAFD1-AD6A-4210-954C-0FD7477F6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396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427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46C6-421E-4FF7-AA61-B3057967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Pemberian Warna dan Tekstur pada Virtual World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8EA89-A0A8-4192-B0F1-C85B4879A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/>
              <a:t>Cara kedua adalah dengan impor warna merah dari Material Library.</a:t>
            </a:r>
          </a:p>
          <a:p>
            <a:pPr marL="1076325" indent="-514350">
              <a:buFont typeface="+mj-lt"/>
              <a:buAutoNum type="alphaLcPeriod"/>
            </a:pPr>
            <a:r>
              <a:rPr lang="en-US"/>
              <a:t>Impor warna dari library dengan urutan seleksi menu berikut: Node&gt;Insert From&gt;Material Library</a:t>
            </a:r>
          </a:p>
          <a:p>
            <a:pPr marL="1076325" indent="-514350">
              <a:buFont typeface="+mj-lt"/>
              <a:buAutoNum type="alphaLcPeriod"/>
            </a:pPr>
            <a:r>
              <a:rPr lang="en-US"/>
              <a:t>Pilih Red.x3d dan klik 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0710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43D3F-CE78-4D2D-BEB8-D1FBF43D7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28CA0-477B-4986-9B11-891F1CF1F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AC3125-DE3C-44A5-A6CA-29A3F99A6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0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011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40EF5-94B7-4D13-B7FA-4606CD071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E97AD-78EC-4909-881B-D2C4D860F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6B1AA-2149-4555-916E-10ECCF704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0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447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83572-B04E-47CC-A343-98B7A96CF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D1D9E-2E4D-4C92-9918-25B90122D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F2A0D-595E-48CD-9A81-5CDA8AB6F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0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0C831-8A5F-484C-BCBB-CFAA75DE9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3D World Editor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71E5A-50F5-4E21-8E6F-F99FCBAEE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Editor yang digunakan untuk menunjang pembuatan Simulink 3D Animation adalah 3D World Editor.</a:t>
            </a:r>
            <a:br>
              <a:rPr lang="en-US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Terdapat 3 panel ditampilkan Pada 3D World Editor Matlab yaitu: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 panel kiri, virtual scene tree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 panel kanan, dunia virtual</a:t>
            </a:r>
            <a:endParaRPr kumimoji="0" lang="en-US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 panel bawah, panel untuk mengedit properti</a:t>
            </a:r>
            <a:endParaRPr kumimoji="0" lang="en-US" altLang="en-US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850151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46C6-421E-4FF7-AA61-B3057967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Pemberian Warna dan Tekstur pada Virtual World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8EA89-A0A8-4192-B0F1-C85B4879A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/>
              <a:t>Sama halnya dengan warna, pemberian tekstur dapat dilakukan seperti pada tahapan sebelumnya (1-4)</a:t>
            </a:r>
          </a:p>
          <a:p>
            <a:pPr marL="1076325" indent="-514350">
              <a:buFont typeface="+mj-lt"/>
              <a:buAutoNum type="alphaLcPeriod"/>
            </a:pPr>
            <a:r>
              <a:rPr lang="en-US"/>
              <a:t>Tambahkan Image Texture dengan urutan seleksi menu berikut:</a:t>
            </a:r>
            <a:br>
              <a:rPr lang="en-US"/>
            </a:br>
            <a:r>
              <a:rPr lang="en-US"/>
              <a:t>Node&gt;Insert From&gt;Texture Library</a:t>
            </a:r>
          </a:p>
          <a:p>
            <a:pPr marL="1076325" indent="-514350">
              <a:buFont typeface="+mj-lt"/>
              <a:buAutoNum type="alphaLcPeriod"/>
            </a:pPr>
            <a:r>
              <a:rPr lang="en-US"/>
              <a:t>Pilih folder General</a:t>
            </a:r>
          </a:p>
          <a:p>
            <a:pPr marL="1076325" indent="-514350">
              <a:buFont typeface="+mj-lt"/>
              <a:buAutoNum type="alphaLcPeriod"/>
            </a:pPr>
            <a:r>
              <a:rPr lang="en-US"/>
              <a:t>Pilih gambar yang ingin dijadikan tekstur seperti Background.png</a:t>
            </a:r>
          </a:p>
          <a:p>
            <a:pPr marL="1076325" indent="-514350">
              <a:buFont typeface="+mj-lt"/>
              <a:buAutoNum type="alphaLcPeriod"/>
            </a:pPr>
            <a:r>
              <a:rPr lang="en-US"/>
              <a:t>Klik 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6765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A9C24-5AD5-4DE7-8B2B-11B9F5510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B24FC-6F85-47CD-AE04-197473F80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AC970A-FB03-4D60-AF77-873C85FA8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0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460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34031-C007-441A-970A-F56884807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2F852-CFB2-457C-9C0B-4A534582E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3C740A-BA89-46A4-B292-58DB51999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0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971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DA58-663E-4709-879C-B03AF3B4A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E142D-0AC7-444D-93C7-142B216CF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87D851-FC47-4885-8D58-387AE035F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0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3133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279C7-B260-4E69-AA34-EFC549A48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Pengaturan Gerak Translasi dan Rotasi pada Virtual World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5C05B-2917-4388-B85E-2EF335A96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106679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/>
              <a:t>Untuk memindahkan posisi dan rotasi objek pada virtual world, dapat dilakukan dengan mengganti nilai properti Translation dan Rotation di bawah node induk (Transform Node)  yang mengandung objek.</a:t>
            </a:r>
          </a:p>
          <a:p>
            <a:pPr marL="0" indent="0">
              <a:buNone/>
            </a:pPr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E6CA4D-4A8F-431E-BA70-AA9E74A89751}"/>
              </a:ext>
            </a:extLst>
          </p:cNvPr>
          <p:cNvGrpSpPr/>
          <p:nvPr/>
        </p:nvGrpSpPr>
        <p:grpSpPr>
          <a:xfrm>
            <a:off x="457200" y="2539735"/>
            <a:ext cx="4621526" cy="1494416"/>
            <a:chOff x="636504" y="5056183"/>
            <a:chExt cx="4621526" cy="1494416"/>
          </a:xfrm>
        </p:grpSpPr>
        <p:sp>
          <p:nvSpPr>
            <p:cNvPr id="5" name="Arrow: Up 4">
              <a:extLst>
                <a:ext uri="{FF2B5EF4-FFF2-40B4-BE49-F238E27FC236}">
                  <a16:creationId xmlns:a16="http://schemas.microsoft.com/office/drawing/2014/main" id="{3984691E-1B84-4C77-B575-486842DD91A2}"/>
                </a:ext>
              </a:extLst>
            </p:cNvPr>
            <p:cNvSpPr/>
            <p:nvPr/>
          </p:nvSpPr>
          <p:spPr>
            <a:xfrm>
              <a:off x="2576945" y="5167745"/>
              <a:ext cx="263237" cy="928255"/>
            </a:xfrm>
            <a:prstGeom prst="up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Up 5">
              <a:extLst>
                <a:ext uri="{FF2B5EF4-FFF2-40B4-BE49-F238E27FC236}">
                  <a16:creationId xmlns:a16="http://schemas.microsoft.com/office/drawing/2014/main" id="{F5881BFB-B79A-4B83-8335-B34CE004E956}"/>
                </a:ext>
              </a:extLst>
            </p:cNvPr>
            <p:cNvSpPr/>
            <p:nvPr/>
          </p:nvSpPr>
          <p:spPr>
            <a:xfrm rot="5400000">
              <a:off x="2971799" y="5590308"/>
              <a:ext cx="263237" cy="928255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row: Up 6">
              <a:extLst>
                <a:ext uri="{FF2B5EF4-FFF2-40B4-BE49-F238E27FC236}">
                  <a16:creationId xmlns:a16="http://schemas.microsoft.com/office/drawing/2014/main" id="{D561152C-3BBC-4660-836F-0F91B8AE33FB}"/>
                </a:ext>
              </a:extLst>
            </p:cNvPr>
            <p:cNvSpPr/>
            <p:nvPr/>
          </p:nvSpPr>
          <p:spPr>
            <a:xfrm rot="13992351">
              <a:off x="2244206" y="5822448"/>
              <a:ext cx="263237" cy="928255"/>
            </a:xfrm>
            <a:prstGeom prst="up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25EF98E5-BB98-4310-857E-874E902DDF6C}"/>
                </a:ext>
              </a:extLst>
            </p:cNvPr>
            <p:cNvSpPr txBox="1">
              <a:spLocks/>
            </p:cNvSpPr>
            <p:nvPr/>
          </p:nvSpPr>
          <p:spPr>
            <a:xfrm>
              <a:off x="3629890" y="5882842"/>
              <a:ext cx="1628140" cy="37363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 dirty="0" err="1"/>
                <a:t>Sumbu</a:t>
              </a:r>
              <a:r>
                <a:rPr lang="en-US" b="1" dirty="0"/>
                <a:t>-X+</a:t>
              </a:r>
            </a:p>
          </p:txBody>
        </p: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2D8B3500-B0C7-4785-B04E-8D98CB672E3B}"/>
                </a:ext>
              </a:extLst>
            </p:cNvPr>
            <p:cNvSpPr txBox="1">
              <a:spLocks/>
            </p:cNvSpPr>
            <p:nvPr/>
          </p:nvSpPr>
          <p:spPr>
            <a:xfrm>
              <a:off x="2857269" y="5056183"/>
              <a:ext cx="1628140" cy="37363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 dirty="0" err="1"/>
                <a:t>Sumbu</a:t>
              </a:r>
              <a:r>
                <a:rPr lang="en-US" b="1" dirty="0"/>
                <a:t>-Y+</a:t>
              </a:r>
            </a:p>
          </p:txBody>
        </p:sp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7DCB358A-1912-427F-BBB7-B072743C28DB}"/>
                </a:ext>
              </a:extLst>
            </p:cNvPr>
            <p:cNvSpPr txBox="1">
              <a:spLocks/>
            </p:cNvSpPr>
            <p:nvPr/>
          </p:nvSpPr>
          <p:spPr>
            <a:xfrm>
              <a:off x="636504" y="6176963"/>
              <a:ext cx="1628140" cy="37363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 dirty="0" err="1"/>
                <a:t>Sumbu</a:t>
              </a:r>
              <a:r>
                <a:rPr lang="en-US" b="1" dirty="0"/>
                <a:t>-Z+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C6C0529-4EBF-421C-84EF-EB097A997831}"/>
              </a:ext>
            </a:extLst>
          </p:cNvPr>
          <p:cNvSpPr txBox="1">
            <a:spLocks/>
          </p:cNvSpPr>
          <p:nvPr/>
        </p:nvSpPr>
        <p:spPr>
          <a:xfrm>
            <a:off x="4858678" y="2336914"/>
            <a:ext cx="3599521" cy="31492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/>
              <a:t>Pada properti Translation, terdapat 3 nilai yang harus diubah yang mana masing-masing menyaratakan gerak searah sumbu-X, Y, dan Z. Pada properti Rotation, terdapat 4 nilai yang harus diubah yang mana masing-masing menyaratakan sumbu rotasi searah sumbu-X, Y, Z, dan sudut rotasi dalam radian.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795412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279C7-B260-4E69-AA34-EFC549A48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Pengaturan Gerak Translasi dan Rotasi pada Virtual World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5C05B-2917-4388-B85E-2EF335A96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581399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Jika pada Translation diset nilai [0 1 0], maka objek akan bergerak sepanjang 1 searah dengan sumbu-Y saja.</a:t>
            </a:r>
          </a:p>
          <a:p>
            <a:r>
              <a:rPr lang="en-US"/>
              <a:t>Jika pada Translation diset nilai [1 1 1], maka objek akan bergerak sepanjang 1 searah dengan sumbu-X, Y, dan Z.</a:t>
            </a:r>
          </a:p>
          <a:p>
            <a:r>
              <a:rPr lang="en-US"/>
              <a:t>Jika pada Rotation diset nilai [1 0 0 pi/2], maka objek akan berotasi 90 derajat dengan sumbu rotasinya adalah sumbu-X.</a:t>
            </a:r>
          </a:p>
          <a:p>
            <a:r>
              <a:rPr lang="en-US"/>
              <a:t>Jika pada Rotation diset nilai [1 1 0 pi/2], maka objek akan berotasi 90 derajat dengan sumbu rotasinya adalah sumbu-X dan sumbu-Y.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1706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4A799-556F-473A-8CF9-175929EFB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22" y="3851140"/>
            <a:ext cx="2924182" cy="74683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Translation: [0 0 0]</a:t>
            </a:r>
          </a:p>
          <a:p>
            <a:pPr marL="0" indent="0">
              <a:buNone/>
            </a:pPr>
            <a:r>
              <a:rPr lang="en-US" dirty="0"/>
              <a:t>Rotation: [1 0 0 0]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9B24DB-F4E6-495B-A09F-CBEEA87C2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05" t="9911" b="32516"/>
          <a:stretch/>
        </p:blipFill>
        <p:spPr>
          <a:xfrm>
            <a:off x="5230964" y="470075"/>
            <a:ext cx="3283528" cy="17482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D37D44-0449-4D1F-9DEA-8DC51D0241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77" t="9936" r="-340" b="32088"/>
          <a:stretch/>
        </p:blipFill>
        <p:spPr>
          <a:xfrm>
            <a:off x="411004" y="2024585"/>
            <a:ext cx="3292199" cy="174879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23631A7-9759-4C9C-945D-A44EFCA9A0EB}"/>
              </a:ext>
            </a:extLst>
          </p:cNvPr>
          <p:cNvSpPr txBox="1">
            <a:spLocks/>
          </p:cNvSpPr>
          <p:nvPr/>
        </p:nvSpPr>
        <p:spPr>
          <a:xfrm>
            <a:off x="5731445" y="2317090"/>
            <a:ext cx="2924182" cy="42585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/>
              <a:t>Translation: [1 1 1]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0C8703F-8C19-47F2-A66C-7F2709C46F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091" t="10082" b="31910"/>
          <a:stretch/>
        </p:blipFill>
        <p:spPr>
          <a:xfrm>
            <a:off x="5230963" y="2987904"/>
            <a:ext cx="3266033" cy="1748790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DC1EB0-8E47-4E5F-9ED0-702F0673ABAE}"/>
              </a:ext>
            </a:extLst>
          </p:cNvPr>
          <p:cNvSpPr txBox="1">
            <a:spLocks/>
          </p:cNvSpPr>
          <p:nvPr/>
        </p:nvSpPr>
        <p:spPr>
          <a:xfrm>
            <a:off x="5731444" y="4819074"/>
            <a:ext cx="2924182" cy="42585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/>
              <a:t>Rotation: [1 0 0 pi/4]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C64FC0-4F94-40CA-A151-1B637D77E340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3703203" y="1344180"/>
            <a:ext cx="1527761" cy="15548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C0B708E-981E-41CB-8F48-B93E41C2C1D1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3703203" y="2898979"/>
            <a:ext cx="1527761" cy="9633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BC3765A-4E99-4AF4-AAFB-11F0860F6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983" y="306314"/>
            <a:ext cx="4038600" cy="150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794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279C7-B260-4E69-AA34-EFC549A48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Pengaturan</a:t>
            </a:r>
            <a:r>
              <a:rPr lang="en-US"/>
              <a:t> Gerak Translasi dan Rotasi pada Virtual World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5C05B-2917-4388-B85E-2EF335A96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581399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Dengan objek kotak yang telah dibuat sebelumnya, pindahkan objek kotak tersebut ke atas secara vertical searah sumbu-Y positif dan ke samping  searah dengan sumbu x positif:</a:t>
            </a:r>
          </a:p>
          <a:p>
            <a:pPr marL="1079500" indent="-514350">
              <a:buFont typeface="+mj-lt"/>
              <a:buAutoNum type="alphaLcPeriod"/>
            </a:pPr>
            <a:r>
              <a:rPr lang="en-US"/>
              <a:t>Pilih translation (SFVec3f) property.</a:t>
            </a:r>
          </a:p>
          <a:p>
            <a:pPr marL="1079500" indent="-514350">
              <a:buFont typeface="+mj-lt"/>
              <a:buAutoNum type="alphaLcPeriod"/>
            </a:pPr>
            <a:r>
              <a:rPr lang="en-US"/>
              <a:t>Pada panel object properties edit, ubah nilai kolom kedua menjadi 1.4.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/>
              <a:t>Putar arah rotasi objek dengan mengubah dengan sumbu rotasi X:</a:t>
            </a:r>
          </a:p>
          <a:p>
            <a:pPr marL="1079500" indent="-514350">
              <a:buFont typeface="+mj-lt"/>
              <a:buAutoNum type="alphaLcPeriod"/>
            </a:pPr>
            <a:r>
              <a:rPr lang="en-US"/>
              <a:t>Pilih rotation (SFRotaton) property.</a:t>
            </a:r>
          </a:p>
          <a:p>
            <a:pPr marL="1079500" indent="-514350">
              <a:buFont typeface="+mj-lt"/>
              <a:buAutoNum type="alphaLcPeriod"/>
            </a:pPr>
            <a:r>
              <a:rPr lang="en-US"/>
              <a:t>Set nilai kolom pertama menjadi 1, kolom kedua dan ketiga menjadi 0, kolom keempat menjadi 0.6.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8923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3ABD-1CD1-4FA9-8BEC-1CADA086A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18D10-9A32-40E4-8CC8-8F6BDAF6C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D52CE-39C0-472C-9FB8-67CBFAE26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0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3322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06A05-8AA1-41BB-ADD8-F0F9C8F24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8ADE9-965C-4676-8557-B860D01ED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F8EB1-DE38-46E0-8C1C-DE907D56D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0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17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D17A82-5482-4125-9EB3-E34C31F0C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365" y="704850"/>
            <a:ext cx="806727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835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C347E-B99E-4147-B1D3-1899D6B07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8C252-E9E9-44B4-96FA-35C944E3E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89B9A0-5533-4C32-AAF8-F2AE065B8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0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640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760E6-567C-476F-B66F-A7FAEFABA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Pembuatan Grub Node (Node di dalam Node) pada Virtual World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9105A-FBD4-4A1E-9E61-9C28AB976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09699"/>
            <a:ext cx="8229600" cy="3695437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7200"/>
              <a:t>Untuk kemudahan dalam pergerakan multi node (secara bersamaan) yaitu Transform node di dalam Transform node, maka dapat digunakan grub node. </a:t>
            </a:r>
          </a:p>
          <a:p>
            <a:pPr marL="0" indent="0">
              <a:buNone/>
            </a:pPr>
            <a:r>
              <a:rPr lang="en-US" sz="7200"/>
              <a:t>Grub Node dapat dijelaskan pada struktur pohon berikut:</a:t>
            </a:r>
          </a:p>
          <a:p>
            <a:pPr marL="290513" indent="-290513">
              <a:lnSpc>
                <a:spcPct val="110000"/>
              </a:lnSpc>
              <a:buNone/>
            </a:pPr>
            <a:r>
              <a:rPr lang="en-US" sz="7200"/>
              <a:t>ROOT</a:t>
            </a:r>
            <a:br>
              <a:rPr lang="en-US" sz="7200"/>
            </a:br>
            <a:r>
              <a:rPr lang="en-US" sz="7200"/>
              <a:t>Node1</a:t>
            </a:r>
          </a:p>
          <a:p>
            <a:pPr marL="290513" indent="0">
              <a:lnSpc>
                <a:spcPct val="110000"/>
              </a:lnSpc>
              <a:buNone/>
            </a:pPr>
            <a:r>
              <a:rPr lang="en-US" sz="7200"/>
              <a:t>Translation</a:t>
            </a:r>
            <a:br>
              <a:rPr lang="en-US" sz="7200"/>
            </a:br>
            <a:r>
              <a:rPr lang="en-US" sz="7200"/>
              <a:t>Rotation</a:t>
            </a:r>
          </a:p>
          <a:p>
            <a:pPr marL="290513" indent="0">
              <a:lnSpc>
                <a:spcPct val="110000"/>
              </a:lnSpc>
              <a:buNone/>
            </a:pPr>
            <a:r>
              <a:rPr lang="en-US" sz="7200"/>
              <a:t>Children Node</a:t>
            </a:r>
          </a:p>
          <a:p>
            <a:pPr marL="692150" indent="0">
              <a:lnSpc>
                <a:spcPct val="110000"/>
              </a:lnSpc>
              <a:buNone/>
            </a:pPr>
            <a:r>
              <a:rPr lang="en-US" sz="7200"/>
              <a:t>Node2</a:t>
            </a:r>
            <a:br>
              <a:rPr lang="en-US" sz="7200"/>
            </a:br>
            <a:r>
              <a:rPr lang="en-US" sz="7200"/>
              <a:t>Translation</a:t>
            </a:r>
            <a:br>
              <a:rPr lang="en-US" sz="7200"/>
            </a:br>
            <a:r>
              <a:rPr lang="en-US" sz="7200"/>
              <a:t>Rotation</a:t>
            </a:r>
          </a:p>
          <a:p>
            <a:pPr marL="692150" indent="0">
              <a:lnSpc>
                <a:spcPct val="110000"/>
              </a:lnSpc>
              <a:buNone/>
            </a:pPr>
            <a:r>
              <a:rPr lang="en-US" sz="7200"/>
              <a:t>Node3</a:t>
            </a:r>
            <a:br>
              <a:rPr lang="en-US" sz="7200"/>
            </a:br>
            <a:r>
              <a:rPr lang="en-US" sz="7200"/>
              <a:t>Translation</a:t>
            </a:r>
            <a:br>
              <a:rPr lang="en-US" sz="7200"/>
            </a:br>
            <a:r>
              <a:rPr lang="en-US" sz="7200"/>
              <a:t>Rotation</a:t>
            </a:r>
          </a:p>
          <a:p>
            <a:pPr marL="692150" indent="0">
              <a:lnSpc>
                <a:spcPct val="110000"/>
              </a:lnSpc>
              <a:buNone/>
            </a:pPr>
            <a:endParaRPr lang="en-US"/>
          </a:p>
          <a:p>
            <a:pPr marL="0" indent="0">
              <a:buNone/>
            </a:pPr>
            <a:endParaRPr lang="en-ID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029E4DE-8E25-4C45-8F3B-8A89430F620F}"/>
              </a:ext>
            </a:extLst>
          </p:cNvPr>
          <p:cNvCxnSpPr>
            <a:cxnSpLocks/>
          </p:cNvCxnSpPr>
          <p:nvPr/>
        </p:nvCxnSpPr>
        <p:spPr>
          <a:xfrm>
            <a:off x="685800" y="2476500"/>
            <a:ext cx="0" cy="1074157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CA48A0-04F4-48F8-8DD2-80B9579A9C94}"/>
              </a:ext>
            </a:extLst>
          </p:cNvPr>
          <p:cNvCxnSpPr/>
          <p:nvPr/>
        </p:nvCxnSpPr>
        <p:spPr>
          <a:xfrm>
            <a:off x="1066800" y="3589020"/>
            <a:ext cx="0" cy="155448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571198-F430-4113-B4D0-3F5FE478D4CB}"/>
              </a:ext>
            </a:extLst>
          </p:cNvPr>
          <p:cNvSpPr txBox="1">
            <a:spLocks/>
          </p:cNvSpPr>
          <p:nvPr/>
        </p:nvSpPr>
        <p:spPr>
          <a:xfrm>
            <a:off x="3429000" y="2400300"/>
            <a:ext cx="4800600" cy="28020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-&gt; </a:t>
            </a:r>
            <a:r>
              <a:rPr lang="en-US" sz="2400" dirty="0" err="1"/>
              <a:t>Apabila</a:t>
            </a:r>
            <a:r>
              <a:rPr lang="en-US" sz="2400" dirty="0"/>
              <a:t> </a:t>
            </a:r>
            <a:r>
              <a:rPr lang="en-US" sz="2400" dirty="0" err="1"/>
              <a:t>ingin</a:t>
            </a:r>
            <a:r>
              <a:rPr lang="en-US" sz="2400" dirty="0"/>
              <a:t> </a:t>
            </a:r>
            <a:r>
              <a:rPr lang="en-US" sz="2400" dirty="0" err="1"/>
              <a:t>mengubah</a:t>
            </a:r>
            <a:r>
              <a:rPr lang="en-US" sz="2400" dirty="0"/>
              <a:t> </a:t>
            </a:r>
            <a:r>
              <a:rPr lang="en-US" sz="2400" dirty="0" err="1"/>
              <a:t>gerak</a:t>
            </a:r>
            <a:r>
              <a:rPr lang="en-US" sz="2400" dirty="0"/>
              <a:t> </a:t>
            </a:r>
            <a:r>
              <a:rPr lang="en-US" sz="2400" dirty="0" err="1"/>
              <a:t>translasi</a:t>
            </a:r>
            <a:r>
              <a:rPr lang="en-US" sz="2400" dirty="0"/>
              <a:t>, </a:t>
            </a:r>
            <a:r>
              <a:rPr lang="en-US" sz="2400" dirty="0" err="1"/>
              <a:t>rotasi</a:t>
            </a:r>
            <a:r>
              <a:rPr lang="en-US" sz="2400" dirty="0"/>
              <a:t>,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properti</a:t>
            </a:r>
            <a:r>
              <a:rPr lang="en-US" sz="2400" dirty="0"/>
              <a:t> lain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nilai</a:t>
            </a:r>
            <a:r>
              <a:rPr lang="en-US" sz="2400" dirty="0"/>
              <a:t> yang </a:t>
            </a:r>
            <a:r>
              <a:rPr lang="en-US" sz="2400" dirty="0" err="1"/>
              <a:t>sama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Node2 dan Node3, </a:t>
            </a:r>
            <a:r>
              <a:rPr lang="en-US" sz="2400" dirty="0" err="1"/>
              <a:t>maka</a:t>
            </a:r>
            <a:r>
              <a:rPr lang="en-US" sz="2400" dirty="0"/>
              <a:t> </a:t>
            </a:r>
            <a:r>
              <a:rPr lang="en-US" sz="2400" dirty="0" err="1"/>
              <a:t>cukup</a:t>
            </a:r>
            <a:r>
              <a:rPr lang="en-US" sz="2400" dirty="0"/>
              <a:t> </a:t>
            </a:r>
            <a:r>
              <a:rPr lang="en-US" sz="2400" dirty="0" err="1"/>
              <a:t>mengubah</a:t>
            </a:r>
            <a:r>
              <a:rPr lang="en-US" sz="2400" dirty="0"/>
              <a:t> </a:t>
            </a:r>
            <a:r>
              <a:rPr lang="en-US" sz="2400" dirty="0" err="1"/>
              <a:t>nilai</a:t>
            </a:r>
            <a:r>
              <a:rPr lang="en-US" sz="2400" dirty="0"/>
              <a:t> </a:t>
            </a:r>
            <a:r>
              <a:rPr lang="en-US" sz="2400" dirty="0" err="1"/>
              <a:t>properti</a:t>
            </a:r>
            <a:r>
              <a:rPr lang="en-US" sz="2400" dirty="0"/>
              <a:t> node pada Node1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-&gt; Hal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digunakan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mendesain</a:t>
            </a:r>
            <a:r>
              <a:rPr lang="en-US" sz="2400" dirty="0"/>
              <a:t> model </a:t>
            </a:r>
            <a:r>
              <a:rPr lang="en-US" sz="2400" dirty="0" err="1"/>
              <a:t>rumit</a:t>
            </a:r>
            <a:r>
              <a:rPr lang="en-US" sz="2400" dirty="0"/>
              <a:t> dan </a:t>
            </a:r>
            <a:r>
              <a:rPr lang="en-US" sz="2400" dirty="0" err="1"/>
              <a:t>kompleks</a:t>
            </a:r>
            <a:r>
              <a:rPr lang="en-US" sz="2400" dirty="0"/>
              <a:t> yang </a:t>
            </a:r>
            <a:r>
              <a:rPr lang="en-US" sz="2400" dirty="0" err="1"/>
              <a:t>terdiri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banyak</a:t>
            </a:r>
            <a:r>
              <a:rPr lang="en-US" sz="2400" dirty="0"/>
              <a:t> </a:t>
            </a:r>
            <a:r>
              <a:rPr lang="en-US" sz="2400" dirty="0" err="1"/>
              <a:t>bagian</a:t>
            </a:r>
            <a:r>
              <a:rPr lang="en-US" sz="2400" dirty="0"/>
              <a:t>/part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setiap</a:t>
            </a:r>
            <a:r>
              <a:rPr lang="en-US" sz="2400" dirty="0"/>
              <a:t> </a:t>
            </a:r>
            <a:r>
              <a:rPr lang="en-US" sz="2400" dirty="0" err="1"/>
              <a:t>bagiannya</a:t>
            </a:r>
            <a:r>
              <a:rPr lang="en-US" sz="2400" dirty="0"/>
              <a:t> </a:t>
            </a:r>
            <a:r>
              <a:rPr lang="en-US" sz="2400" dirty="0" err="1"/>
              <a:t>diwakilkan</a:t>
            </a:r>
            <a:r>
              <a:rPr lang="en-US" sz="2400" dirty="0"/>
              <a:t> oleh </a:t>
            </a:r>
            <a:r>
              <a:rPr lang="en-US" sz="2400" dirty="0" err="1"/>
              <a:t>setiap</a:t>
            </a:r>
            <a:r>
              <a:rPr lang="en-US" sz="2400" dirty="0"/>
              <a:t> node.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47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69A5-A645-46A3-A902-E4A03270C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Pengaturan Background pada Virtual World</a:t>
            </a:r>
            <a:endParaRPr lang="en-ID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D0FDCF1-4097-44A7-BBC5-FA8038921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485900"/>
            <a:ext cx="3581400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Menambahkan Background Node:</a:t>
            </a:r>
          </a:p>
          <a:p>
            <a:r>
              <a:rPr lang="en-US" sz="20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Klik ROOT node</a:t>
            </a:r>
            <a:endParaRPr lang="en-ID" sz="200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US" sz="20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Tambahkan Background node, dengan urutan seleksi menu berikut: Node&gt;Add&gt;Bindable&gt; Background</a:t>
            </a:r>
          </a:p>
          <a:p>
            <a:pPr marL="0" indent="0">
              <a:buNone/>
            </a:pPr>
            <a:endParaRPr lang="en-ID" sz="200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D" sz="200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FF4387-00BB-4C54-88DA-C328152260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15"/>
          <a:stretch/>
        </p:blipFill>
        <p:spPr>
          <a:xfrm>
            <a:off x="4038601" y="1485900"/>
            <a:ext cx="4648198" cy="27397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026318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C075DC-4E1B-4734-9ED1-6A44AD2F1B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41" r="15301" b="1"/>
          <a:stretch/>
        </p:blipFill>
        <p:spPr>
          <a:xfrm>
            <a:off x="-2271" y="0"/>
            <a:ext cx="9143985" cy="5714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A83E4D-1A44-4BE3-81D6-9FF827E3174E}"/>
              </a:ext>
            </a:extLst>
          </p:cNvPr>
          <p:cNvSpPr/>
          <p:nvPr/>
        </p:nvSpPr>
        <p:spPr>
          <a:xfrm>
            <a:off x="-3414" y="84367"/>
            <a:ext cx="9141714" cy="27731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4F337A-59BF-4ACD-831E-2CE05C421785}"/>
              </a:ext>
            </a:extLst>
          </p:cNvPr>
          <p:cNvSpPr/>
          <p:nvPr/>
        </p:nvSpPr>
        <p:spPr>
          <a:xfrm>
            <a:off x="5700" y="2941865"/>
            <a:ext cx="9141714" cy="2773134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E2377A-BEAD-425F-8200-9113FDED4FC4}"/>
              </a:ext>
            </a:extLst>
          </p:cNvPr>
          <p:cNvSpPr txBox="1"/>
          <p:nvPr/>
        </p:nvSpPr>
        <p:spPr>
          <a:xfrm>
            <a:off x="3858100" y="1129060"/>
            <a:ext cx="143691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>
                <a:solidFill>
                  <a:srgbClr val="FF0000"/>
                </a:solidFill>
              </a:rPr>
              <a:t>Sky Zone</a:t>
            </a:r>
            <a:endParaRPr lang="en-ID" sz="270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B5C155-B12D-4273-9B64-86C6B2946E98}"/>
              </a:ext>
            </a:extLst>
          </p:cNvPr>
          <p:cNvSpPr txBox="1"/>
          <p:nvPr/>
        </p:nvSpPr>
        <p:spPr>
          <a:xfrm>
            <a:off x="3547857" y="4010592"/>
            <a:ext cx="20574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>
                <a:solidFill>
                  <a:srgbClr val="0070C0"/>
                </a:solidFill>
              </a:rPr>
              <a:t>Ground Zone</a:t>
            </a:r>
            <a:endParaRPr lang="en-ID" sz="27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6204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22D7A-7918-4A40-8F72-2EFC98EB6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Pengaturan Background pada Virtual World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96B8F-C7A9-438A-8103-8F83B4672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20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Atur </a:t>
            </a:r>
            <a:r>
              <a:rPr lang="en-US" sz="320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groundAngle (MFFloat) property:</a:t>
            </a:r>
          </a:p>
          <a:p>
            <a:pPr marL="0" indent="0">
              <a:buNone/>
            </a:pPr>
            <a:r>
              <a:rPr lang="en-US" sz="320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sz="32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Set nilainya menjadi [0.9 1.5 1.57]</a:t>
            </a:r>
            <a:endParaRPr lang="en-ID" sz="320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ID" sz="320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Atur groundColor (MFColor) property:</a:t>
            </a:r>
            <a:r>
              <a:rPr lang="en-ID" sz="32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ID" sz="32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Set nilainya menjadi [0 0.8 0; 0.17425 0.82 0.18736;</a:t>
            </a:r>
          </a:p>
          <a:p>
            <a:pPr marL="0" indent="0">
              <a:buNone/>
            </a:pPr>
            <a:r>
              <a:rPr lang="en-ID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ID" sz="32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0.46722 0.82 0.4458; 0.622 0.67 0.60028]</a:t>
            </a:r>
          </a:p>
          <a:p>
            <a:r>
              <a:rPr lang="en-US" sz="320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Atur skyAngle (MFFloat)</a:t>
            </a:r>
            <a:r>
              <a:rPr lang="en-US" sz="32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320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property:</a:t>
            </a:r>
          </a:p>
          <a:p>
            <a:pPr marL="0" indent="0">
              <a:buNone/>
            </a:pPr>
            <a:r>
              <a:rPr lang="en-US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sz="32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Set nilainya menjadi [0.1 1.2 1.57]</a:t>
            </a:r>
            <a:endParaRPr lang="en-ID" sz="320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320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Atur skyColor (MFColor) property:</a:t>
            </a:r>
          </a:p>
          <a:p>
            <a:pPr marL="0" indent="0">
              <a:buNone/>
            </a:pPr>
            <a:r>
              <a:rPr lang="en-US" sz="32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Set nilainya menjadi [0.76238 0.8 0.1427; 0.2778</a:t>
            </a:r>
          </a:p>
          <a:p>
            <a:pPr marL="0" indent="0">
              <a:buNone/>
            </a:pPr>
            <a:r>
              <a:rPr lang="en-US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sz="32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0.21978 0.7; 0.22255 0.39023 0.7; 0.60094 0.66264</a:t>
            </a:r>
          </a:p>
          <a:p>
            <a:pPr marL="0" indent="0">
              <a:buNone/>
            </a:pPr>
            <a:r>
              <a:rPr lang="en-US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sz="32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0.69]</a:t>
            </a:r>
            <a:endParaRPr lang="en-ID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7816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3865886-C534-459C-B1D3-AD06B1AC5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C6BD5F-0E29-4A02-B98F-DFC714D2A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11"/>
          <a:stretch/>
        </p:blipFill>
        <p:spPr>
          <a:xfrm>
            <a:off x="-76200" y="0"/>
            <a:ext cx="9217914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419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C47A-CB5A-45F4-B148-4D50D3D39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Pengaturan Viewpoint (Kamera Viewer) pada Virtual World </a:t>
            </a:r>
            <a:endParaRPr lang="en-ID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3F82E-2F2A-4DE6-9172-B92E38DF21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>
            <a:normAutofit/>
          </a:bodyPr>
          <a:lstStyle/>
          <a:p>
            <a:r>
              <a:rPr lang="en-US">
                <a:effectLst/>
              </a:rPr>
              <a:t>Klik ROOT node</a:t>
            </a:r>
            <a:endParaRPr lang="en-ID">
              <a:effectLst/>
            </a:endParaRPr>
          </a:p>
          <a:p>
            <a:r>
              <a:rPr lang="en-US">
                <a:effectLst/>
              </a:rPr>
              <a:t>Tambahkan Viewpoint node, dengan urutan seleksi menu berikut: Node&gt;Add&gt;Bindable&gt;Viewpoint.</a:t>
            </a:r>
            <a:endParaRPr lang="en-ID">
              <a:effectLst/>
            </a:endParaRPr>
          </a:p>
          <a:p>
            <a:pPr marL="0" indent="0">
              <a:buNone/>
            </a:pPr>
            <a:endParaRPr lang="en-ID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914F898-D346-4FDE-BF2C-EF39882404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67"/>
          <a:stretch/>
        </p:blipFill>
        <p:spPr>
          <a:xfrm>
            <a:off x="4648200" y="2030352"/>
            <a:ext cx="4038600" cy="237793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0834731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C075DC-4E1B-4734-9ED1-6A44AD2F1B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41" r="15301" b="1"/>
          <a:stretch/>
        </p:blipFill>
        <p:spPr>
          <a:xfrm>
            <a:off x="-76200" y="286711"/>
            <a:ext cx="9372600" cy="54282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B5C155-B12D-4273-9B64-86C6B2946E98}"/>
              </a:ext>
            </a:extLst>
          </p:cNvPr>
          <p:cNvSpPr txBox="1"/>
          <p:nvPr/>
        </p:nvSpPr>
        <p:spPr>
          <a:xfrm>
            <a:off x="3513119" y="1785247"/>
            <a:ext cx="211320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>
                <a:solidFill>
                  <a:srgbClr val="0070C0"/>
                </a:solidFill>
              </a:rPr>
              <a:t>Field of View</a:t>
            </a:r>
            <a:endParaRPr lang="en-ID" sz="2700">
              <a:solidFill>
                <a:srgbClr val="0070C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1D5A43-3C74-4488-8BFD-547264F80CD8}"/>
              </a:ext>
            </a:extLst>
          </p:cNvPr>
          <p:cNvSpPr/>
          <p:nvPr/>
        </p:nvSpPr>
        <p:spPr>
          <a:xfrm>
            <a:off x="0" y="285750"/>
            <a:ext cx="9141714" cy="5408296"/>
          </a:xfrm>
          <a:custGeom>
            <a:avLst/>
            <a:gdLst>
              <a:gd name="connsiteX0" fmla="*/ 0 w 12188952"/>
              <a:gd name="connsiteY0" fmla="*/ 0 h 3987800"/>
              <a:gd name="connsiteX1" fmla="*/ 12188952 w 12188952"/>
              <a:gd name="connsiteY1" fmla="*/ 0 h 3987800"/>
              <a:gd name="connsiteX2" fmla="*/ 12188952 w 12188952"/>
              <a:gd name="connsiteY2" fmla="*/ 3987800 h 3987800"/>
              <a:gd name="connsiteX3" fmla="*/ 0 w 12188952"/>
              <a:gd name="connsiteY3" fmla="*/ 3987800 h 3987800"/>
              <a:gd name="connsiteX4" fmla="*/ 0 w 12188952"/>
              <a:gd name="connsiteY4" fmla="*/ 0 h 3987800"/>
              <a:gd name="connsiteX0" fmla="*/ 0 w 12188952"/>
              <a:gd name="connsiteY0" fmla="*/ 0 h 3987800"/>
              <a:gd name="connsiteX1" fmla="*/ 12188952 w 12188952"/>
              <a:gd name="connsiteY1" fmla="*/ 0 h 3987800"/>
              <a:gd name="connsiteX2" fmla="*/ 12188952 w 12188952"/>
              <a:gd name="connsiteY2" fmla="*/ 3987800 h 3987800"/>
              <a:gd name="connsiteX3" fmla="*/ 800100 w 12188952"/>
              <a:gd name="connsiteY3" fmla="*/ 3975100 h 3987800"/>
              <a:gd name="connsiteX4" fmla="*/ 0 w 12188952"/>
              <a:gd name="connsiteY4" fmla="*/ 3987800 h 3987800"/>
              <a:gd name="connsiteX5" fmla="*/ 0 w 12188952"/>
              <a:gd name="connsiteY5" fmla="*/ 0 h 3987800"/>
              <a:gd name="connsiteX0" fmla="*/ 0 w 12188952"/>
              <a:gd name="connsiteY0" fmla="*/ 0 h 6896100"/>
              <a:gd name="connsiteX1" fmla="*/ 12188952 w 12188952"/>
              <a:gd name="connsiteY1" fmla="*/ 0 h 6896100"/>
              <a:gd name="connsiteX2" fmla="*/ 12188952 w 12188952"/>
              <a:gd name="connsiteY2" fmla="*/ 3987800 h 6896100"/>
              <a:gd name="connsiteX3" fmla="*/ 3340100 w 12188952"/>
              <a:gd name="connsiteY3" fmla="*/ 6896100 h 6896100"/>
              <a:gd name="connsiteX4" fmla="*/ 0 w 12188952"/>
              <a:gd name="connsiteY4" fmla="*/ 3987800 h 6896100"/>
              <a:gd name="connsiteX5" fmla="*/ 0 w 12188952"/>
              <a:gd name="connsiteY5" fmla="*/ 0 h 6896100"/>
              <a:gd name="connsiteX0" fmla="*/ 0 w 12188952"/>
              <a:gd name="connsiteY0" fmla="*/ 0 h 6896100"/>
              <a:gd name="connsiteX1" fmla="*/ 12188952 w 12188952"/>
              <a:gd name="connsiteY1" fmla="*/ 0 h 6896100"/>
              <a:gd name="connsiteX2" fmla="*/ 12188952 w 12188952"/>
              <a:gd name="connsiteY2" fmla="*/ 3987800 h 6896100"/>
              <a:gd name="connsiteX3" fmla="*/ 8280400 w 12188952"/>
              <a:gd name="connsiteY3" fmla="*/ 6870700 h 6896100"/>
              <a:gd name="connsiteX4" fmla="*/ 3340100 w 12188952"/>
              <a:gd name="connsiteY4" fmla="*/ 6896100 h 6896100"/>
              <a:gd name="connsiteX5" fmla="*/ 0 w 12188952"/>
              <a:gd name="connsiteY5" fmla="*/ 3987800 h 6896100"/>
              <a:gd name="connsiteX6" fmla="*/ 0 w 12188952"/>
              <a:gd name="connsiteY6" fmla="*/ 0 h 6896100"/>
              <a:gd name="connsiteX0" fmla="*/ 0 w 12188952"/>
              <a:gd name="connsiteY0" fmla="*/ 0 h 6896100"/>
              <a:gd name="connsiteX1" fmla="*/ 12188952 w 12188952"/>
              <a:gd name="connsiteY1" fmla="*/ 0 h 6896100"/>
              <a:gd name="connsiteX2" fmla="*/ 12188952 w 12188952"/>
              <a:gd name="connsiteY2" fmla="*/ 3987800 h 6896100"/>
              <a:gd name="connsiteX3" fmla="*/ 8280400 w 12188952"/>
              <a:gd name="connsiteY3" fmla="*/ 6870700 h 6896100"/>
              <a:gd name="connsiteX4" fmla="*/ 3340100 w 12188952"/>
              <a:gd name="connsiteY4" fmla="*/ 6896100 h 6896100"/>
              <a:gd name="connsiteX5" fmla="*/ 0 w 12188952"/>
              <a:gd name="connsiteY5" fmla="*/ 3987800 h 6896100"/>
              <a:gd name="connsiteX6" fmla="*/ 0 w 12188952"/>
              <a:gd name="connsiteY6" fmla="*/ 0 h 6896100"/>
              <a:gd name="connsiteX0" fmla="*/ 0 w 12188952"/>
              <a:gd name="connsiteY0" fmla="*/ 0 h 6896100"/>
              <a:gd name="connsiteX1" fmla="*/ 12188952 w 12188952"/>
              <a:gd name="connsiteY1" fmla="*/ 0 h 6896100"/>
              <a:gd name="connsiteX2" fmla="*/ 12188952 w 12188952"/>
              <a:gd name="connsiteY2" fmla="*/ 3987800 h 6896100"/>
              <a:gd name="connsiteX3" fmla="*/ 8280400 w 12188952"/>
              <a:gd name="connsiteY3" fmla="*/ 6870700 h 6896100"/>
              <a:gd name="connsiteX4" fmla="*/ 3340100 w 12188952"/>
              <a:gd name="connsiteY4" fmla="*/ 6896100 h 6896100"/>
              <a:gd name="connsiteX5" fmla="*/ 0 w 12188952"/>
              <a:gd name="connsiteY5" fmla="*/ 3987800 h 6896100"/>
              <a:gd name="connsiteX6" fmla="*/ 0 w 12188952"/>
              <a:gd name="connsiteY6" fmla="*/ 0 h 6896100"/>
              <a:gd name="connsiteX0" fmla="*/ 0 w 12188952"/>
              <a:gd name="connsiteY0" fmla="*/ 0 h 6896100"/>
              <a:gd name="connsiteX1" fmla="*/ 12188952 w 12188952"/>
              <a:gd name="connsiteY1" fmla="*/ 0 h 6896100"/>
              <a:gd name="connsiteX2" fmla="*/ 12188952 w 12188952"/>
              <a:gd name="connsiteY2" fmla="*/ 3987800 h 6896100"/>
              <a:gd name="connsiteX3" fmla="*/ 9453301 w 12188952"/>
              <a:gd name="connsiteY3" fmla="*/ 6826588 h 6896100"/>
              <a:gd name="connsiteX4" fmla="*/ 3340100 w 12188952"/>
              <a:gd name="connsiteY4" fmla="*/ 6896100 h 6896100"/>
              <a:gd name="connsiteX5" fmla="*/ 0 w 12188952"/>
              <a:gd name="connsiteY5" fmla="*/ 3987800 h 6896100"/>
              <a:gd name="connsiteX6" fmla="*/ 0 w 12188952"/>
              <a:gd name="connsiteY6" fmla="*/ 0 h 6896100"/>
              <a:gd name="connsiteX0" fmla="*/ 0 w 12188952"/>
              <a:gd name="connsiteY0" fmla="*/ 0 h 6866692"/>
              <a:gd name="connsiteX1" fmla="*/ 12188952 w 12188952"/>
              <a:gd name="connsiteY1" fmla="*/ 0 h 6866692"/>
              <a:gd name="connsiteX2" fmla="*/ 12188952 w 12188952"/>
              <a:gd name="connsiteY2" fmla="*/ 3987800 h 6866692"/>
              <a:gd name="connsiteX3" fmla="*/ 9453301 w 12188952"/>
              <a:gd name="connsiteY3" fmla="*/ 6826588 h 6866692"/>
              <a:gd name="connsiteX4" fmla="*/ 2799948 w 12188952"/>
              <a:gd name="connsiteY4" fmla="*/ 6866692 h 6866692"/>
              <a:gd name="connsiteX5" fmla="*/ 0 w 12188952"/>
              <a:gd name="connsiteY5" fmla="*/ 3987800 h 6866692"/>
              <a:gd name="connsiteX6" fmla="*/ 0 w 12188952"/>
              <a:gd name="connsiteY6" fmla="*/ 0 h 6866692"/>
              <a:gd name="connsiteX0" fmla="*/ 0 w 12188952"/>
              <a:gd name="connsiteY0" fmla="*/ 0 h 6870701"/>
              <a:gd name="connsiteX1" fmla="*/ 12188952 w 12188952"/>
              <a:gd name="connsiteY1" fmla="*/ 0 h 6870701"/>
              <a:gd name="connsiteX2" fmla="*/ 12188952 w 12188952"/>
              <a:gd name="connsiteY2" fmla="*/ 3987800 h 6870701"/>
              <a:gd name="connsiteX3" fmla="*/ 9499600 w 12188952"/>
              <a:gd name="connsiteY3" fmla="*/ 6870701 h 6870701"/>
              <a:gd name="connsiteX4" fmla="*/ 2799948 w 12188952"/>
              <a:gd name="connsiteY4" fmla="*/ 6866692 h 6870701"/>
              <a:gd name="connsiteX5" fmla="*/ 0 w 12188952"/>
              <a:gd name="connsiteY5" fmla="*/ 3987800 h 6870701"/>
              <a:gd name="connsiteX6" fmla="*/ 0 w 12188952"/>
              <a:gd name="connsiteY6" fmla="*/ 0 h 687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6870701">
                <a:moveTo>
                  <a:pt x="0" y="0"/>
                </a:moveTo>
                <a:lnTo>
                  <a:pt x="12188952" y="0"/>
                </a:lnTo>
                <a:lnTo>
                  <a:pt x="12188952" y="3987800"/>
                </a:lnTo>
                <a:lnTo>
                  <a:pt x="9499600" y="6870701"/>
                </a:lnTo>
                <a:lnTo>
                  <a:pt x="2799948" y="6866692"/>
                </a:lnTo>
                <a:lnTo>
                  <a:pt x="0" y="3987800"/>
                </a:lnTo>
                <a:lnTo>
                  <a:pt x="0" y="0"/>
                </a:lnTo>
                <a:close/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  <p:pic>
        <p:nvPicPr>
          <p:cNvPr id="12" name="Graphic 11" descr="Line arrow: Rotate left">
            <a:extLst>
              <a:ext uri="{FF2B5EF4-FFF2-40B4-BE49-F238E27FC236}">
                <a16:creationId xmlns:a16="http://schemas.microsoft.com/office/drawing/2014/main" id="{5C5FA6FC-54E9-419E-88FD-F6EA76B20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4748" y="3768530"/>
            <a:ext cx="685800" cy="685800"/>
          </a:xfrm>
          <a:prstGeom prst="rect">
            <a:avLst/>
          </a:prstGeom>
        </p:spPr>
      </p:pic>
      <p:pic>
        <p:nvPicPr>
          <p:cNvPr id="14" name="Graphic 13" descr="Video camera">
            <a:extLst>
              <a:ext uri="{FF2B5EF4-FFF2-40B4-BE49-F238E27FC236}">
                <a16:creationId xmlns:a16="http://schemas.microsoft.com/office/drawing/2014/main" id="{BDC8F823-D87E-4241-866F-1B507019FF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6822" y="2809415"/>
            <a:ext cx="685800" cy="685800"/>
          </a:xfrm>
          <a:prstGeom prst="rect">
            <a:avLst/>
          </a:prstGeom>
        </p:spPr>
      </p:pic>
      <p:pic>
        <p:nvPicPr>
          <p:cNvPr id="16" name="Graphic 15" descr="Pin">
            <a:extLst>
              <a:ext uri="{FF2B5EF4-FFF2-40B4-BE49-F238E27FC236}">
                <a16:creationId xmlns:a16="http://schemas.microsoft.com/office/drawing/2014/main" id="{F762F16B-5CA0-4118-AFF3-AC803376B5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58895" y="3768530"/>
            <a:ext cx="685800" cy="6858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9E9D8BC-9D97-4152-A3AD-6A9D0AD5F730}"/>
              </a:ext>
            </a:extLst>
          </p:cNvPr>
          <p:cNvCxnSpPr>
            <a:cxnSpLocks/>
            <a:stCxn id="14" idx="3"/>
            <a:endCxn id="12" idx="0"/>
          </p:cNvCxnSpPr>
          <p:nvPr/>
        </p:nvCxnSpPr>
        <p:spPr>
          <a:xfrm>
            <a:off x="4912622" y="3152315"/>
            <a:ext cx="625027" cy="6162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C99F69F-7C5A-4A72-81D9-2E643CC87332}"/>
              </a:ext>
            </a:extLst>
          </p:cNvPr>
          <p:cNvCxnSpPr>
            <a:cxnSpLocks/>
            <a:stCxn id="14" idx="1"/>
            <a:endCxn id="16" idx="0"/>
          </p:cNvCxnSpPr>
          <p:nvPr/>
        </p:nvCxnSpPr>
        <p:spPr>
          <a:xfrm flipH="1">
            <a:off x="3601795" y="3152315"/>
            <a:ext cx="625027" cy="6162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74C7BF0-4255-423C-BB22-E0DB771FF65F}"/>
              </a:ext>
            </a:extLst>
          </p:cNvPr>
          <p:cNvCxnSpPr>
            <a:cxnSpLocks/>
            <a:stCxn id="14" idx="0"/>
            <a:endCxn id="10" idx="2"/>
          </p:cNvCxnSpPr>
          <p:nvPr/>
        </p:nvCxnSpPr>
        <p:spPr>
          <a:xfrm flipV="1">
            <a:off x="4569722" y="2293078"/>
            <a:ext cx="0" cy="5163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0877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4A26D-425D-4879-B5AC-AB681A29D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Pengaturan Viewpoint (Kamera Viewer) pada Virtual World 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02D9-CDE6-43F9-9C1B-2398EF191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66899"/>
            <a:ext cx="4191000" cy="3238237"/>
          </a:xfrm>
        </p:spPr>
        <p:txBody>
          <a:bodyPr>
            <a:normAutofit fontScale="62500" lnSpcReduction="20000"/>
          </a:bodyPr>
          <a:lstStyle/>
          <a:p>
            <a:r>
              <a:rPr lang="en-US" sz="280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Pilih fieldOfView (SFFloat) property:</a:t>
            </a:r>
          </a:p>
          <a:p>
            <a:pPr marL="0" indent="0">
              <a:buNone/>
            </a:pP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Set n</a:t>
            </a:r>
            <a:r>
              <a:rPr lang="en-US" sz="2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ilainya menjadi 0.7854 	(default) </a:t>
            </a:r>
            <a:endParaRPr lang="en-ID" sz="2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80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Pilih orientation (SFRotation) property:</a:t>
            </a:r>
          </a:p>
          <a:p>
            <a:pPr marL="0" indent="0">
              <a:buNone/>
            </a:pPr>
            <a:r>
              <a:rPr lang="en-US" sz="280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Set nilainya menjadi [0 0 1 0] 	(default)</a:t>
            </a:r>
            <a:endParaRPr lang="en-ID" sz="2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8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Pilih position (SFVec3f) property:</a:t>
            </a:r>
          </a:p>
          <a:p>
            <a:pPr marL="0" indent="0">
              <a:buNone/>
            </a:pPr>
            <a:r>
              <a:rPr lang="en-US" sz="2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	Set nilainya menjadi [0 10 40].</a:t>
            </a:r>
            <a:endParaRPr lang="en-ID" sz="2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Pilih description (SFString) property: </a:t>
            </a:r>
          </a:p>
          <a:p>
            <a:pPr marL="0" indent="0" algn="just">
              <a:buNone/>
            </a:pPr>
            <a:r>
              <a:rPr lang="en-US" sz="2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	Set menjadi frontView.</a:t>
            </a:r>
            <a:endParaRPr lang="en-ID" sz="2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65344C-D696-4F4C-ADEF-5AB38169D2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00600" y="2030038"/>
            <a:ext cx="4038600" cy="2378561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852727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59F0-BC99-46E5-84E2-5DD387691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Pengaturan Viewpoint (Kamera Viewer) pada Virtual World </a:t>
            </a:r>
            <a:endParaRPr lang="en-ID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0DC41-4EA5-49F2-972F-AAA11C6506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028905"/>
            <a:ext cx="4038600" cy="23808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>
                <a:effectLst/>
              </a:rPr>
              <a:t>Klik kanan viewpoint node dan pilih </a:t>
            </a:r>
            <a:r>
              <a:rPr lang="en-ID">
                <a:solidFill>
                  <a:srgbClr val="FF0000"/>
                </a:solidFill>
                <a:effectLst/>
              </a:rPr>
              <a:t>Go to viewpoint </a:t>
            </a:r>
          </a:p>
          <a:p>
            <a:pPr marL="0" indent="0">
              <a:buNone/>
            </a:pPr>
            <a:r>
              <a:rPr lang="en-ID">
                <a:effectLst/>
              </a:rPr>
              <a:t>untuk men-set kamera sesuai properti dari Viewpoint Front_View </a:t>
            </a:r>
            <a:endParaRPr lang="en-ID"/>
          </a:p>
          <a:p>
            <a:pPr marL="0" indent="0">
              <a:buNone/>
            </a:pPr>
            <a:endParaRPr lang="en-ID"/>
          </a:p>
          <a:p>
            <a:pPr marL="0" indent="0">
              <a:buNone/>
            </a:pPr>
            <a:endParaRPr lang="en-ID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15B5B30-FA37-4116-B881-674811C40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83"/>
          <a:stretch/>
        </p:blipFill>
        <p:spPr>
          <a:xfrm>
            <a:off x="4648200" y="2028906"/>
            <a:ext cx="4038600" cy="23808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3431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BCEB1-12FF-403E-AD68-515F9C5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Editor Berbasis Node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EBDF7-CD66-4A4A-9A4F-699905AD4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menambah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pada 3D world,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terlebih</a:t>
            </a:r>
            <a:r>
              <a:rPr lang="en-US" dirty="0"/>
              <a:t> </a:t>
            </a:r>
            <a:r>
              <a:rPr lang="en-US" dirty="0" err="1"/>
              <a:t>dahulu</a:t>
            </a:r>
            <a:r>
              <a:rPr lang="en-US" dirty="0"/>
              <a:t> </a:t>
            </a:r>
            <a:r>
              <a:rPr lang="en-US" dirty="0" err="1"/>
              <a:t>ditambahkan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node di </a:t>
            </a:r>
            <a:r>
              <a:rPr lang="en-US" dirty="0" err="1"/>
              <a:t>bawah</a:t>
            </a:r>
            <a:r>
              <a:rPr lang="en-US" dirty="0"/>
              <a:t> ROOT node yang </a:t>
            </a:r>
            <a:r>
              <a:rPr lang="en-US" dirty="0" err="1"/>
              <a:t>nantinya</a:t>
            </a:r>
            <a:r>
              <a:rPr lang="en-US" dirty="0"/>
              <a:t> </a:t>
            </a:r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objek-objek</a:t>
            </a:r>
            <a:r>
              <a:rPr lang="en-US" dirty="0"/>
              <a:t> yang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.</a:t>
            </a:r>
          </a:p>
          <a:p>
            <a:pPr marL="0" lv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Node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aspek</a:t>
            </a:r>
            <a:r>
              <a:rPr lang="en-US" dirty="0"/>
              <a:t> dunia virtual, </a:t>
            </a:r>
            <a:r>
              <a:rPr lang="en-US" dirty="0" err="1"/>
              <a:t>seperti</a:t>
            </a:r>
            <a:r>
              <a:rPr lang="en-US" dirty="0"/>
              <a:t>:</a:t>
            </a:r>
          </a:p>
          <a:p>
            <a:pPr lvl="0"/>
            <a:r>
              <a:rPr lang="en-US" dirty="0" err="1"/>
              <a:t>Penampilan</a:t>
            </a:r>
            <a:r>
              <a:rPr lang="en-US" dirty="0"/>
              <a:t> (</a:t>
            </a:r>
            <a:r>
              <a:rPr lang="en-US" dirty="0" err="1"/>
              <a:t>misalnya</a:t>
            </a:r>
            <a:r>
              <a:rPr lang="en-US" dirty="0"/>
              <a:t>, </a:t>
            </a:r>
            <a:r>
              <a:rPr lang="en-US" dirty="0" err="1"/>
              <a:t>gaya</a:t>
            </a:r>
            <a:r>
              <a:rPr lang="en-US" dirty="0"/>
              <a:t> font, </a:t>
            </a:r>
            <a:r>
              <a:rPr lang="en-US" dirty="0" err="1"/>
              <a:t>warna</a:t>
            </a:r>
            <a:r>
              <a:rPr lang="en-US" dirty="0"/>
              <a:t>, dan material)</a:t>
            </a:r>
          </a:p>
          <a:p>
            <a:pPr lvl="0"/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navigasi</a:t>
            </a:r>
            <a:r>
              <a:rPr lang="en-US" dirty="0"/>
              <a:t> dan Background</a:t>
            </a:r>
          </a:p>
          <a:p>
            <a:pPr lvl="0"/>
            <a:r>
              <a:rPr lang="en-US" dirty="0" err="1"/>
              <a:t>Geometri</a:t>
            </a:r>
            <a:r>
              <a:rPr lang="en-US" dirty="0"/>
              <a:t> (</a:t>
            </a:r>
            <a:r>
              <a:rPr lang="en-US" dirty="0" err="1"/>
              <a:t>misalnya</a:t>
            </a:r>
            <a:r>
              <a:rPr lang="en-US" dirty="0"/>
              <a:t>, </a:t>
            </a:r>
            <a:r>
              <a:rPr lang="en-US" dirty="0" err="1"/>
              <a:t>kotak</a:t>
            </a:r>
            <a:r>
              <a:rPr lang="en-US" dirty="0"/>
              <a:t>, </a:t>
            </a:r>
            <a:r>
              <a:rPr lang="en-US" dirty="0" err="1"/>
              <a:t>teks</a:t>
            </a:r>
            <a:r>
              <a:rPr lang="en-US" dirty="0"/>
              <a:t>, dan </a:t>
            </a:r>
            <a:r>
              <a:rPr lang="en-US" dirty="0" err="1"/>
              <a:t>kisi</a:t>
            </a:r>
            <a:r>
              <a:rPr lang="en-US" dirty="0"/>
              <a:t> </a:t>
            </a:r>
            <a:r>
              <a:rPr lang="en-US" dirty="0" err="1"/>
              <a:t>elevasi</a:t>
            </a:r>
            <a:r>
              <a:rPr lang="en-US" dirty="0"/>
              <a:t>)</a:t>
            </a:r>
          </a:p>
          <a:p>
            <a:pPr lvl="0"/>
            <a:r>
              <a:rPr lang="en-US" dirty="0" err="1"/>
              <a:t>Cahaya</a:t>
            </a:r>
            <a:endParaRPr lang="en-US" dirty="0"/>
          </a:p>
          <a:p>
            <a:pPr lvl="0"/>
            <a:r>
              <a:rPr lang="en-US" dirty="0"/>
              <a:t>Sensor</a:t>
            </a:r>
          </a:p>
          <a:p>
            <a:pPr lvl="0"/>
            <a:r>
              <a:rPr lang="en-US" dirty="0" err="1"/>
              <a:t>Grup</a:t>
            </a:r>
            <a:r>
              <a:rPr lang="en-US" dirty="0"/>
              <a:t> (</a:t>
            </a:r>
            <a:r>
              <a:rPr lang="en-US" dirty="0" err="1"/>
              <a:t>misalnya</a:t>
            </a:r>
            <a:r>
              <a:rPr lang="en-US" dirty="0"/>
              <a:t>, </a:t>
            </a:r>
            <a:r>
              <a:rPr lang="en-US" i="1" dirty="0"/>
              <a:t>transforms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776455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D9438-25DA-4F7B-A913-3F5A7AE52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Menghubungkan Objek Virtual World dengan Simulink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0F68A-B1A6-4FFE-8566-48285C0E8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8229600" cy="3771636"/>
          </a:xfrm>
        </p:spPr>
        <p:txBody>
          <a:bodyPr>
            <a:normAutofit/>
          </a:bodyPr>
          <a:lstStyle/>
          <a:p>
            <a:r>
              <a:rPr lang="en-ID"/>
              <a:t>Buka properties blok VRSink.</a:t>
            </a:r>
          </a:p>
          <a:p>
            <a:r>
              <a:rPr lang="en-ID"/>
              <a:t>Pada bagian Virtual World Properties&gt;Source file klik tombol browse.</a:t>
            </a:r>
          </a:p>
          <a:p>
            <a:r>
              <a:rPr lang="en-ID"/>
              <a:t>Cari direktori penyimpanan file 3D World ballbeam yang telah disimpan dengan format file (*.wrl,*.x3d,*.x3dv). Klik OK </a:t>
            </a:r>
          </a:p>
          <a:p>
            <a:pPr marL="0" indent="0">
              <a:buNone/>
            </a:pPr>
            <a:endParaRPr lang="en-ID"/>
          </a:p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898152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78155E-9C0D-4F36-81AF-196F275D3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390" y="581091"/>
            <a:ext cx="5203220" cy="45528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38779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A77B-9AD4-429A-BAAB-8BD29631D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Menghubungkan Objek Virtual World dengan Simulink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90F68-5A5E-46A0-BE5A-66B83DA696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71661"/>
            <a:ext cx="4038600" cy="3233475"/>
          </a:xfrm>
        </p:spPr>
        <p:txBody>
          <a:bodyPr/>
          <a:lstStyle/>
          <a:p>
            <a:r>
              <a:rPr lang="en-US"/>
              <a:t>Hubungkan input yang diinginkan dengan simulink</a:t>
            </a:r>
          </a:p>
          <a:p>
            <a:r>
              <a:rPr lang="en-US"/>
              <a:t>Beri nilai untuk setiap input yang diinginkan</a:t>
            </a:r>
            <a:endParaRPr lang="en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FDFC34-D82D-44F9-A17F-6C6E268C48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48300" y="1871662"/>
            <a:ext cx="24384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1365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2007-EBE6-4406-B2FC-903078A02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09800"/>
            <a:ext cx="8229600" cy="1295400"/>
          </a:xfrm>
        </p:spPr>
        <p:txBody>
          <a:bodyPr>
            <a:noAutofit/>
          </a:bodyPr>
          <a:lstStyle/>
          <a:p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"For the wise man looks into space and he knows there is no limited dimensions."</a:t>
            </a:r>
            <a:endParaRPr lang="en-ID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7122B4-38EA-407D-8674-FBFA0447D625}"/>
              </a:ext>
            </a:extLst>
          </p:cNvPr>
          <p:cNvSpPr txBox="1">
            <a:spLocks/>
          </p:cNvSpPr>
          <p:nvPr/>
        </p:nvSpPr>
        <p:spPr>
          <a:xfrm>
            <a:off x="7137400" y="3429000"/>
            <a:ext cx="15240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-Laozi</a:t>
            </a:r>
            <a:endParaRPr lang="en-ID" sz="3600"/>
          </a:p>
        </p:txBody>
      </p:sp>
    </p:spTree>
    <p:extLst>
      <p:ext uri="{BB962C8B-B14F-4D97-AF65-F5344CB8AC3E}">
        <p14:creationId xmlns:p14="http://schemas.microsoft.com/office/powerpoint/2010/main" val="951400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807E-34E3-417E-97D9-BC727579C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Penampilan (misalnya, gaya font, warna, dan material)</a:t>
            </a:r>
            <a:endParaRPr lang="en-ID" sz="31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47A182-28C2-4D1B-86F7-2CC8EF540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E7B611-1B81-4527-B0BD-BCE45BE584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35"/>
          <a:stretch/>
        </p:blipFill>
        <p:spPr>
          <a:xfrm>
            <a:off x="575383" y="1333501"/>
            <a:ext cx="7993233" cy="426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62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E1139-CECB-45EB-AD0E-C5AF874BA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Geometri (misalnya, kotak, teks, dan kisi elevasi)</a:t>
            </a:r>
            <a:endParaRPr lang="en-ID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80A282-7D20-42C6-86CF-78C55809C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CDF306-102F-43E0-85AA-D6F3AE3A26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35"/>
          <a:stretch/>
        </p:blipFill>
        <p:spPr>
          <a:xfrm>
            <a:off x="575383" y="1333501"/>
            <a:ext cx="7993233" cy="426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3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2217</Words>
  <Application>Microsoft Office PowerPoint</Application>
  <PresentationFormat>On-screen Show (16:10)</PresentationFormat>
  <Paragraphs>234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7" baseType="lpstr">
      <vt:lpstr>Arial</vt:lpstr>
      <vt:lpstr>Calibri</vt:lpstr>
      <vt:lpstr>Times New Roman</vt:lpstr>
      <vt:lpstr>Office Theme</vt:lpstr>
      <vt:lpstr>Introduction to Simulink 3D Animation</vt:lpstr>
      <vt:lpstr>Simulink 3D Animation</vt:lpstr>
      <vt:lpstr>Simulink 3D Animation (Editor)</vt:lpstr>
      <vt:lpstr>Simulink 3D Animation (Viewer)</vt:lpstr>
      <vt:lpstr>3D World Editor</vt:lpstr>
      <vt:lpstr>PowerPoint Presentation</vt:lpstr>
      <vt:lpstr>Editor Berbasis Node</vt:lpstr>
      <vt:lpstr>Penampilan (misalnya, gaya font, warna, dan material)</vt:lpstr>
      <vt:lpstr>Geometri (misalnya, kotak, teks, dan kisi elevasi)</vt:lpstr>
      <vt:lpstr>Informasi navigasi dan Background</vt:lpstr>
      <vt:lpstr>Cahaya</vt:lpstr>
      <vt:lpstr>Sensor: LIDAR</vt:lpstr>
      <vt:lpstr>Node pada Virtual World</vt:lpstr>
      <vt:lpstr>Jenis Node</vt:lpstr>
      <vt:lpstr>Jenis Node</vt:lpstr>
      <vt:lpstr>Cara Menambahkan Node</vt:lpstr>
      <vt:lpstr>Cara Menambahkan Node</vt:lpstr>
      <vt:lpstr>Cara Menambahkan Node</vt:lpstr>
      <vt:lpstr>Cara Menambahkan Node</vt:lpstr>
      <vt:lpstr>Fitur 3D Virtual World</vt:lpstr>
      <vt:lpstr>Pembuatan Objek Geometri pada Virtual World</vt:lpstr>
      <vt:lpstr>Pembuatan Objek Geometri pada Virtual World</vt:lpstr>
      <vt:lpstr>PowerPoint Presentation</vt:lpstr>
      <vt:lpstr>Pembuatan Objek Geometri pada Virtual World</vt:lpstr>
      <vt:lpstr>PowerPoint Presentation</vt:lpstr>
      <vt:lpstr>Pembuatan Objek Geometri pada Virtual World</vt:lpstr>
      <vt:lpstr>PowerPoint Presentation</vt:lpstr>
      <vt:lpstr>Pembuatan Objek Geometri pada Virtual World</vt:lpstr>
      <vt:lpstr>PowerPoint Presentation</vt:lpstr>
      <vt:lpstr>PowerPoint Presentation</vt:lpstr>
      <vt:lpstr>Pembuatan Objek Geometri pada Virtual World</vt:lpstr>
      <vt:lpstr>PowerPoint Presentation</vt:lpstr>
      <vt:lpstr>PowerPoint Presentation</vt:lpstr>
      <vt:lpstr>PowerPoint Presentation</vt:lpstr>
      <vt:lpstr>PowerPoint Presentation</vt:lpstr>
      <vt:lpstr>Pembuatan Objek Geometri pada Virtual World</vt:lpstr>
      <vt:lpstr>PowerPoint Presentation</vt:lpstr>
      <vt:lpstr>PowerPoint Presentation</vt:lpstr>
      <vt:lpstr>Cuddy Cabin 25ft – Diambil dari situs AutoCAD</vt:lpstr>
      <vt:lpstr>Hasil Desain CAD yang diimpor pada 3D World Editor dan telah disederhanakan</vt:lpstr>
      <vt:lpstr>Pemberian Warna dan Tekstur pada Virtual World</vt:lpstr>
      <vt:lpstr>PowerPoint Presentation</vt:lpstr>
      <vt:lpstr>PowerPoint Presentation</vt:lpstr>
      <vt:lpstr>Pemberian Warna dan Tekstur pada Virtual World</vt:lpstr>
      <vt:lpstr>PowerPoint Presentation</vt:lpstr>
      <vt:lpstr>Pemberian Warna dan Tekstur pada Virtual World</vt:lpstr>
      <vt:lpstr>PowerPoint Presentation</vt:lpstr>
      <vt:lpstr>PowerPoint Presentation</vt:lpstr>
      <vt:lpstr>PowerPoint Presentation</vt:lpstr>
      <vt:lpstr>Pemberian Warna dan Tekstur pada Virtual World</vt:lpstr>
      <vt:lpstr>PowerPoint Presentation</vt:lpstr>
      <vt:lpstr>PowerPoint Presentation</vt:lpstr>
      <vt:lpstr>PowerPoint Presentation</vt:lpstr>
      <vt:lpstr>Pengaturan Gerak Translasi dan Rotasi pada Virtual World</vt:lpstr>
      <vt:lpstr>Pengaturan Gerak Translasi dan Rotasi pada Virtual World</vt:lpstr>
      <vt:lpstr>PowerPoint Presentation</vt:lpstr>
      <vt:lpstr>Pengaturan Gerak Translasi dan Rotasi pada Virtual World</vt:lpstr>
      <vt:lpstr>PowerPoint Presentation</vt:lpstr>
      <vt:lpstr>PowerPoint Presentation</vt:lpstr>
      <vt:lpstr>PowerPoint Presentation</vt:lpstr>
      <vt:lpstr>Pembuatan Grub Node (Node di dalam Node) pada Virtual World</vt:lpstr>
      <vt:lpstr>Pengaturan Background pada Virtual World</vt:lpstr>
      <vt:lpstr>PowerPoint Presentation</vt:lpstr>
      <vt:lpstr>Pengaturan Background pada Virtual World</vt:lpstr>
      <vt:lpstr>PowerPoint Presentation</vt:lpstr>
      <vt:lpstr>Pengaturan Viewpoint (Kamera Viewer) pada Virtual World </vt:lpstr>
      <vt:lpstr>PowerPoint Presentation</vt:lpstr>
      <vt:lpstr>Pengaturan Viewpoint (Kamera Viewer) pada Virtual World </vt:lpstr>
      <vt:lpstr>Pengaturan Viewpoint (Kamera Viewer) pada Virtual World </vt:lpstr>
      <vt:lpstr>Menghubungkan Objek Virtual World dengan Simulink</vt:lpstr>
      <vt:lpstr>PowerPoint Presentation</vt:lpstr>
      <vt:lpstr>Menghubungkan Objek Virtual World dengan Simulink</vt:lpstr>
      <vt:lpstr>"For the wise man looks into space and he knows there is no limited dimensions."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Simulink 3D Animation</dc:title>
  <dc:creator>DIMAS AGUNG PRABOWO(556410)</dc:creator>
  <cp:lastModifiedBy>DIMAS AGUNG PRABOWO(556410)</cp:lastModifiedBy>
  <cp:revision>2</cp:revision>
  <dcterms:created xsi:type="dcterms:W3CDTF">2020-11-22T01:08:24Z</dcterms:created>
  <dcterms:modified xsi:type="dcterms:W3CDTF">2020-11-22T01:13:37Z</dcterms:modified>
</cp:coreProperties>
</file>